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82" r:id="rId2"/>
    <p:sldId id="342" r:id="rId3"/>
    <p:sldId id="343" r:id="rId4"/>
    <p:sldId id="361" r:id="rId5"/>
    <p:sldId id="359" r:id="rId6"/>
    <p:sldId id="362" r:id="rId7"/>
    <p:sldId id="378" r:id="rId8"/>
    <p:sldId id="363" r:id="rId9"/>
    <p:sldId id="364" r:id="rId10"/>
    <p:sldId id="365" r:id="rId11"/>
    <p:sldId id="366" r:id="rId12"/>
    <p:sldId id="367" r:id="rId13"/>
    <p:sldId id="368" r:id="rId14"/>
    <p:sldId id="369" r:id="rId15"/>
    <p:sldId id="371" r:id="rId16"/>
    <p:sldId id="372" r:id="rId17"/>
    <p:sldId id="373" r:id="rId18"/>
    <p:sldId id="374" r:id="rId19"/>
    <p:sldId id="375" r:id="rId20"/>
    <p:sldId id="376" r:id="rId21"/>
    <p:sldId id="377" r:id="rId22"/>
    <p:sldId id="344"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6" autoAdjust="0"/>
    <p:restoredTop sz="94660"/>
  </p:normalViewPr>
  <p:slideViewPr>
    <p:cSldViewPr>
      <p:cViewPr varScale="1">
        <p:scale>
          <a:sx n="67" d="100"/>
          <a:sy n="67" d="100"/>
        </p:scale>
        <p:origin x="-1062" y="-102"/>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92"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tmp"/></Relationships>
</file>

<file path=ppt/slides/_rels/slide5.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tmp"/><Relationship Id="rId1" Type="http://schemas.openxmlformats.org/officeDocument/2006/relationships/slideLayout" Target="../slideLayouts/slideLayout2.xml"/><Relationship Id="rId4" Type="http://schemas.openxmlformats.org/officeDocument/2006/relationships/image" Target="../media/image13.tmp"/></Relationships>
</file>

<file path=ppt/slides/_rels/slide7.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image" Target="../media/image23.tmp"/><Relationship Id="rId1" Type="http://schemas.openxmlformats.org/officeDocument/2006/relationships/slideLayout" Target="../slideLayouts/slideLayout2.xml"/><Relationship Id="rId4" Type="http://schemas.openxmlformats.org/officeDocument/2006/relationships/image" Target="../media/image25.tmp"/></Relationships>
</file>

<file path=ppt/slides/_rels/slide13.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tmp"/><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3727" y="2922587"/>
            <a:ext cx="7519987" cy="1012825"/>
          </a:xfrm>
        </p:spPr>
        <p:txBody>
          <a:bodyPr/>
          <a:lstStyle/>
          <a:p>
            <a:pPr eaLnBrk="1" hangingPunct="1"/>
            <a:r>
              <a:rPr lang="en-US" sz="4000"/>
              <a:t>BÀI 1: </a:t>
            </a:r>
            <a:r>
              <a:rPr lang="vi-VN" sz="4000"/>
              <a:t>CÁC THÀNH PHẦN CỦA MÁY TÍNH</a:t>
            </a:r>
            <a:endParaRPr lang="en-US" altLang="en-US" sz="4000"/>
          </a:p>
        </p:txBody>
      </p:sp>
      <p:sp>
        <p:nvSpPr>
          <p:cNvPr id="3077" name="Rectangle 6"/>
          <p:cNvSpPr>
            <a:spLocks noChangeArrowheads="1"/>
          </p:cNvSpPr>
          <p:nvPr/>
        </p:nvSpPr>
        <p:spPr bwMode="auto">
          <a:xfrm>
            <a:off x="1524000" y="5486400"/>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a:t>Trình bày: Nguyễn Văn Đôn</a:t>
            </a:r>
            <a:r>
              <a:rPr lang="en-US" altLang="en-US"/>
              <a:t> </a:t>
            </a:r>
          </a:p>
        </p:txBody>
      </p:sp>
      <p:pic>
        <p:nvPicPr>
          <p:cNvPr id="3" name="Picture 2">
            <a:extLst>
              <a:ext uri="{FF2B5EF4-FFF2-40B4-BE49-F238E27FC236}">
                <a16:creationId xmlns:a16="http://schemas.microsoft.com/office/drawing/2014/main" xmlns="" id="{AD0EFDB8-74F6-4636-A5B4-D8C74FBC9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68200"/>
            <a:ext cx="3440695" cy="110119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5715000" cy="563563"/>
          </a:xfrm>
        </p:spPr>
        <p:txBody>
          <a:bodyPr/>
          <a:lstStyle/>
          <a:p>
            <a:pPr algn="l" eaLnBrk="1" hangingPunct="1"/>
            <a:r>
              <a:rPr lang="en-US" altLang="en-US" sz="3200" err="1"/>
              <a:t>Quản</a:t>
            </a:r>
            <a:r>
              <a:rPr lang="en-US" altLang="en-US" sz="3200"/>
              <a:t> </a:t>
            </a:r>
            <a:r>
              <a:rPr lang="en-US" altLang="en-US" sz="3200" err="1"/>
              <a:t>lý</a:t>
            </a:r>
            <a:r>
              <a:rPr lang="en-US" altLang="en-US" sz="3200"/>
              <a:t> CPU</a:t>
            </a:r>
          </a:p>
        </p:txBody>
      </p:sp>
      <p:grpSp>
        <p:nvGrpSpPr>
          <p:cNvPr id="4099" name="Group 3"/>
          <p:cNvGrpSpPr>
            <a:grpSpLocks/>
          </p:cNvGrpSpPr>
          <p:nvPr/>
        </p:nvGrpSpPr>
        <p:grpSpPr bwMode="auto">
          <a:xfrm>
            <a:off x="685800" y="19812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8956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5431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20574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Giới thiệu</a:t>
            </a:r>
          </a:p>
        </p:txBody>
      </p:sp>
      <p:sp>
        <p:nvSpPr>
          <p:cNvPr id="4103" name="Text Box 13"/>
          <p:cNvSpPr txBox="1">
            <a:spLocks noChangeArrowheads="1"/>
          </p:cNvSpPr>
          <p:nvPr/>
        </p:nvSpPr>
        <p:spPr bwMode="gray">
          <a:xfrm>
            <a:off x="882650" y="20796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505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971800"/>
            <a:ext cx="6477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Cấu tạo và chức năng của một máy tính</a:t>
            </a:r>
          </a:p>
        </p:txBody>
      </p:sp>
      <p:sp>
        <p:nvSpPr>
          <p:cNvPr id="4106" name="Text Box 16"/>
          <p:cNvSpPr txBox="1">
            <a:spLocks noChangeArrowheads="1"/>
          </p:cNvSpPr>
          <p:nvPr/>
        </p:nvSpPr>
        <p:spPr bwMode="gray">
          <a:xfrm>
            <a:off x="882650" y="2994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787775"/>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7244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4397375"/>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8862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Sử dụng hệ thống log file</a:t>
            </a:r>
          </a:p>
        </p:txBody>
      </p:sp>
      <p:sp>
        <p:nvSpPr>
          <p:cNvPr id="4111" name="Text Box 27"/>
          <p:cNvSpPr txBox="1">
            <a:spLocks noChangeArrowheads="1"/>
          </p:cNvSpPr>
          <p:nvPr/>
        </p:nvSpPr>
        <p:spPr bwMode="gray">
          <a:xfrm>
            <a:off x="882650" y="38862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53340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7958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Bảo trì hệ thống thời gian</a:t>
            </a:r>
          </a:p>
        </p:txBody>
      </p:sp>
      <p:sp>
        <p:nvSpPr>
          <p:cNvPr id="4114" name="Text Box 30"/>
          <p:cNvSpPr txBox="1">
            <a:spLocks noChangeArrowheads="1"/>
          </p:cNvSpPr>
          <p:nvPr/>
        </p:nvSpPr>
        <p:spPr bwMode="gray">
          <a:xfrm>
            <a:off x="882650" y="48228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56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p>
        </p:txBody>
      </p:sp>
      <p:grpSp>
        <p:nvGrpSpPr>
          <p:cNvPr id="4116" name="Group 17"/>
          <p:cNvGrpSpPr>
            <a:grpSpLocks/>
          </p:cNvGrpSpPr>
          <p:nvPr/>
        </p:nvGrpSpPr>
        <p:grpSpPr bwMode="auto">
          <a:xfrm>
            <a:off x="685800" y="5583238"/>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6192838"/>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5681663"/>
            <a:ext cx="169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Lập lịch</a:t>
            </a:r>
          </a:p>
        </p:txBody>
      </p:sp>
      <p:sp>
        <p:nvSpPr>
          <p:cNvPr id="4119" name="Text Box 27"/>
          <p:cNvSpPr txBox="1">
            <a:spLocks noChangeArrowheads="1"/>
          </p:cNvSpPr>
          <p:nvPr/>
        </p:nvSpPr>
        <p:spPr bwMode="gray">
          <a:xfrm>
            <a:off x="882650" y="568166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a:t>Máy tính thế hệ thứ nhất</a:t>
            </a:r>
          </a:p>
        </p:txBody>
      </p:sp>
      <p:pic>
        <p:nvPicPr>
          <p:cNvPr id="8" name="Ảnh 1" descr="bhcomputers01_b8bef">
            <a:extLst>
              <a:ext uri="{FF2B5EF4-FFF2-40B4-BE49-F238E27FC236}">
                <a16:creationId xmlns:a16="http://schemas.microsoft.com/office/drawing/2014/main" xmlns="" id="{44D86A5B-97A3-473C-8D12-3CC644DBE53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3259" y="1905000"/>
            <a:ext cx="3414341" cy="2057400"/>
          </a:xfrm>
          <a:prstGeom prst="rect">
            <a:avLst/>
          </a:prstGeom>
          <a:noFill/>
          <a:ln>
            <a:noFill/>
          </a:ln>
        </p:spPr>
      </p:pic>
      <p:sp>
        <p:nvSpPr>
          <p:cNvPr id="2" name="Rectangle 1">
            <a:extLst>
              <a:ext uri="{FF2B5EF4-FFF2-40B4-BE49-F238E27FC236}">
                <a16:creationId xmlns:a16="http://schemas.microsoft.com/office/drawing/2014/main" xmlns="" id="{B1D4D944-A5BB-4ACD-B5FF-BF36AEFB6AF3}"/>
              </a:ext>
            </a:extLst>
          </p:cNvPr>
          <p:cNvSpPr/>
          <p:nvPr/>
        </p:nvSpPr>
        <p:spPr>
          <a:xfrm>
            <a:off x="3824287" y="1752600"/>
            <a:ext cx="5105400" cy="4524315"/>
          </a:xfrm>
          <a:prstGeom prst="rect">
            <a:avLst/>
          </a:prstGeom>
        </p:spPr>
        <p:txBody>
          <a:bodyPr wrap="square">
            <a:spAutoFit/>
          </a:bodyPr>
          <a:lstStyle/>
          <a:p>
            <a:pPr marL="457200" indent="-457200" algn="just">
              <a:buFont typeface="Wingdings" pitchFamily="2" charset="2"/>
              <a:buChar char="§"/>
            </a:pPr>
            <a:r>
              <a:rPr lang="en-US" sz="2400">
                <a:latin typeface="Times New Roman" panose="02020603050405020304" pitchFamily="18" charset="0"/>
                <a:ea typeface="Times New Roman" panose="02020603050405020304" pitchFamily="18" charset="0"/>
              </a:rPr>
              <a:t>1945- 1955, </a:t>
            </a:r>
            <a:r>
              <a:rPr lang="vi-VN" sz="2400">
                <a:latin typeface="Times New Roman" panose="02020603050405020304" pitchFamily="18" charset="0"/>
                <a:ea typeface="Times New Roman" panose="02020603050405020304" pitchFamily="18" charset="0"/>
              </a:rPr>
              <a:t>J. Presper Eckert và John Mauchly của trường đại học Pennsylvania</a:t>
            </a:r>
            <a:endParaRPr lang="en-US" sz="2400">
              <a:latin typeface="Times New Roman" panose="02020603050405020304" pitchFamily="18" charset="0"/>
              <a:ea typeface="Times New Roman" panose="02020603050405020304" pitchFamily="18" charset="0"/>
            </a:endParaRPr>
          </a:p>
          <a:p>
            <a:pPr marL="457200" indent="-457200" algn="just">
              <a:buFont typeface="Wingdings" pitchFamily="2" charset="2"/>
              <a:buChar char="§"/>
            </a:pPr>
            <a:r>
              <a:rPr lang="en-US" sz="2400">
                <a:latin typeface="Times New Roman" panose="02020603050405020304" pitchFamily="18" charset="0"/>
                <a:ea typeface="Times New Roman" panose="02020603050405020304" pitchFamily="18" charset="0"/>
              </a:rPr>
              <a:t>Sử dụng công nghệ đèn điện tử  chân không </a:t>
            </a:r>
          </a:p>
          <a:p>
            <a:pPr marL="457200" indent="-457200" algn="just">
              <a:buFont typeface="Wingdings" pitchFamily="2" charset="2"/>
              <a:buChar char="§"/>
            </a:pPr>
            <a:r>
              <a:rPr lang="vi-VN" sz="2400" smtClean="0">
                <a:latin typeface="Times New Roman" panose="02020603050405020304" pitchFamily="18" charset="0"/>
                <a:ea typeface="Times New Roman" panose="02020603050405020304" pitchFamily="18" charset="0"/>
              </a:rPr>
              <a:t>Chiếc </a:t>
            </a:r>
            <a:r>
              <a:rPr lang="vi-VN" sz="2400">
                <a:latin typeface="Times New Roman" panose="02020603050405020304" pitchFamily="18" charset="0"/>
                <a:ea typeface="Times New Roman" panose="02020603050405020304" pitchFamily="18" charset="0"/>
              </a:rPr>
              <a:t>máy tính đầu tiên trong lịch sử được sử dụng trong chiến tranh thế giới II nhằm tính toán quỹ đạo của tên lửa </a:t>
            </a:r>
            <a:r>
              <a:rPr lang="vi-VN" sz="2400">
                <a:latin typeface="Times New Roman" panose="02020603050405020304" pitchFamily="18" charset="0"/>
                <a:ea typeface="Times New Roman" panose="02020603050405020304" pitchFamily="18" charset="0"/>
              </a:rPr>
              <a:t>đạn </a:t>
            </a:r>
            <a:r>
              <a:rPr lang="vi-VN" sz="2400" smtClean="0">
                <a:latin typeface="Times New Roman" panose="02020603050405020304" pitchFamily="18" charset="0"/>
                <a:ea typeface="Times New Roman" panose="02020603050405020304" pitchFamily="18" charset="0"/>
              </a:rPr>
              <a:t>đạo</a:t>
            </a:r>
            <a:r>
              <a:rPr lang="en-US" sz="2400" smtClean="0">
                <a:latin typeface="Times New Roman" panose="02020603050405020304" pitchFamily="18" charset="0"/>
                <a:ea typeface="Times New Roman" panose="02020603050405020304" pitchFamily="18" charset="0"/>
              </a:rPr>
              <a:t>. </a:t>
            </a:r>
            <a:r>
              <a:rPr lang="en-US" sz="2400">
                <a:latin typeface="Times New Roman" panose="02020603050405020304" pitchFamily="18" charset="0"/>
                <a:ea typeface="Times New Roman" panose="02020603050405020304" pitchFamily="18" charset="0"/>
              </a:rPr>
              <a:t>C</a:t>
            </a:r>
            <a:r>
              <a:rPr lang="vi-VN" sz="2400">
                <a:latin typeface="Times New Roman" panose="02020603050405020304" pitchFamily="18" charset="0"/>
                <a:ea typeface="Times New Roman" panose="02020603050405020304" pitchFamily="18" charset="0"/>
              </a:rPr>
              <a:t>ó tên là </a:t>
            </a:r>
            <a:r>
              <a:rPr lang="vi-VN" sz="2400" b="1">
                <a:latin typeface="Times New Roman" panose="02020603050405020304" pitchFamily="18" charset="0"/>
                <a:ea typeface="Times New Roman" panose="02020603050405020304" pitchFamily="18" charset="0"/>
              </a:rPr>
              <a:t>ENIAC</a:t>
            </a:r>
            <a:r>
              <a:rPr lang="en-US" sz="2400" b="1">
                <a:latin typeface="Times New Roman" panose="02020603050405020304" pitchFamily="18" charset="0"/>
                <a:ea typeface="Times New Roman" panose="02020603050405020304" pitchFamily="18" charset="0"/>
              </a:rPr>
              <a:t> </a:t>
            </a:r>
            <a:r>
              <a:rPr lang="en-US" sz="2400">
                <a:latin typeface="Times New Roman" panose="02020603050405020304" pitchFamily="18" charset="0"/>
                <a:ea typeface="Times New Roman" panose="02020603050405020304" pitchFamily="18" charset="0"/>
              </a:rPr>
              <a:t>(Electronic Numerical Integrator and Computer) máy tính tích phân </a:t>
            </a:r>
            <a:r>
              <a:rPr lang="en-US" sz="2400">
                <a:latin typeface="Times New Roman" panose="02020603050405020304" pitchFamily="18" charset="0"/>
                <a:ea typeface="Times New Roman" panose="02020603050405020304" pitchFamily="18" charset="0"/>
              </a:rPr>
              <a:t>điện </a:t>
            </a:r>
            <a:r>
              <a:rPr lang="en-US" sz="2400" smtClean="0">
                <a:latin typeface="Times New Roman" panose="02020603050405020304" pitchFamily="18" charset="0"/>
                <a:ea typeface="Times New Roman" panose="02020603050405020304" pitchFamily="18" charset="0"/>
              </a:rPr>
              <a:t>tử</a:t>
            </a:r>
            <a:endParaRPr lang="en-US" sz="2400">
              <a:latin typeface="Times New Roman" panose="02020603050405020304" pitchFamily="18" charset="0"/>
              <a:ea typeface="Times New Roman" panose="02020603050405020304" pitchFamily="18" charset="0"/>
            </a:endParaRPr>
          </a:p>
        </p:txBody>
      </p:sp>
      <p:pic>
        <p:nvPicPr>
          <p:cNvPr id="2050"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546" y="4190999"/>
            <a:ext cx="3400054" cy="22625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Máy tính thế </a:t>
            </a:r>
            <a:r>
              <a:rPr lang="en-US" altLang="en-US" sz="3200"/>
              <a:t>hệ thứ hai</a:t>
            </a:r>
          </a:p>
        </p:txBody>
      </p:sp>
      <p:sp>
        <p:nvSpPr>
          <p:cNvPr id="2" name="Rectangle 1">
            <a:extLst>
              <a:ext uri="{FF2B5EF4-FFF2-40B4-BE49-F238E27FC236}">
                <a16:creationId xmlns:a16="http://schemas.microsoft.com/office/drawing/2014/main" xmlns="" id="{B1D4D944-A5BB-4ACD-B5FF-BF36AEFB6AF3}"/>
              </a:ext>
            </a:extLst>
          </p:cNvPr>
          <p:cNvSpPr/>
          <p:nvPr/>
        </p:nvSpPr>
        <p:spPr>
          <a:xfrm>
            <a:off x="516276" y="4800600"/>
            <a:ext cx="7391400" cy="1815882"/>
          </a:xfrm>
          <a:prstGeom prst="rect">
            <a:avLst/>
          </a:prstGeom>
        </p:spPr>
        <p:txBody>
          <a:bodyPr wrap="square">
            <a:spAutoFit/>
          </a:bodyPr>
          <a:lstStyle/>
          <a:p>
            <a:pPr marL="457200" indent="-457200" algn="just">
              <a:buFont typeface="Wingdings" pitchFamily="2" charset="2"/>
              <a:buChar char="§"/>
            </a:pPr>
            <a:r>
              <a:rPr lang="en-US" sz="2800">
                <a:latin typeface="Times New Roman" panose="02020603050405020304" pitchFamily="18" charset="0"/>
                <a:ea typeface="Times New Roman" panose="02020603050405020304" pitchFamily="18" charset="0"/>
              </a:rPr>
              <a:t>1955-1973</a:t>
            </a:r>
          </a:p>
          <a:p>
            <a:pPr marL="457200" indent="-457200" algn="just">
              <a:buFont typeface="Wingdings" pitchFamily="2" charset="2"/>
              <a:buChar char="§"/>
            </a:pPr>
            <a:r>
              <a:rPr lang="en-US" sz="2800">
                <a:latin typeface="Times New Roman" panose="02020603050405020304" pitchFamily="18" charset="0"/>
                <a:ea typeface="Times New Roman" panose="02020603050405020304" pitchFamily="18" charset="0"/>
              </a:rPr>
              <a:t>Sử dụng công nghệ bán dẫn </a:t>
            </a:r>
            <a:r>
              <a:rPr lang="en-US" sz="2800" smtClean="0">
                <a:latin typeface="Times New Roman" panose="02020603050405020304" pitchFamily="18" charset="0"/>
                <a:ea typeface="Times New Roman" panose="02020603050405020304" pitchFamily="18" charset="0"/>
              </a:rPr>
              <a:t>(transistor)</a:t>
            </a:r>
          </a:p>
          <a:p>
            <a:pPr marL="457200" indent="-457200" algn="just">
              <a:buFont typeface="Wingdings" pitchFamily="2" charset="2"/>
              <a:buChar char="§"/>
            </a:pPr>
            <a:r>
              <a:rPr lang="en-US" sz="2800" smtClean="0">
                <a:latin typeface="Times New Roman" panose="02020603050405020304" pitchFamily="18" charset="0"/>
                <a:ea typeface="Times New Roman" panose="02020603050405020304" pitchFamily="18" charset="0"/>
              </a:rPr>
              <a:t>Nhỏ, n</a:t>
            </a:r>
            <a:r>
              <a:rPr lang="vi-VN" sz="2800" smtClean="0">
                <a:latin typeface="Times New Roman" panose="02020603050405020304" pitchFamily="18" charset="0"/>
                <a:ea typeface="Times New Roman" panose="02020603050405020304" pitchFamily="18" charset="0"/>
              </a:rPr>
              <a:t>hanh và </a:t>
            </a:r>
            <a:r>
              <a:rPr lang="vi-VN" sz="2800">
                <a:latin typeface="Times New Roman" panose="02020603050405020304" pitchFamily="18" charset="0"/>
                <a:ea typeface="Times New Roman" panose="02020603050405020304" pitchFamily="18" charset="0"/>
              </a:rPr>
              <a:t>tiết kiệm điện năng</a:t>
            </a:r>
            <a:endParaRPr lang="en-US" sz="2800">
              <a:latin typeface="Times New Roman" panose="02020603050405020304" pitchFamily="18" charset="0"/>
              <a:ea typeface="Times New Roman" panose="02020603050405020304" pitchFamily="18" charset="0"/>
            </a:endParaRPr>
          </a:p>
          <a:p>
            <a:pPr marL="457200" indent="-457200" algn="just">
              <a:buFontTx/>
              <a:buChar char="-"/>
            </a:pPr>
            <a:endParaRPr lang="en-US" sz="2800"/>
          </a:p>
        </p:txBody>
      </p:sp>
      <p:pic>
        <p:nvPicPr>
          <p:cNvPr id="3074"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7566" y="1905000"/>
            <a:ext cx="3611670" cy="27419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3925" y="1979995"/>
            <a:ext cx="2023153" cy="2524691"/>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RÃ©sultat de recherche d'images pour &quot;transistor&qu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 y="2042911"/>
            <a:ext cx="3444875" cy="2398860"/>
          </a:xfrm>
          <a:prstGeom prst="rect">
            <a:avLst/>
          </a:prstGeom>
        </p:spPr>
      </p:pic>
    </p:spTree>
    <p:extLst>
      <p:ext uri="{BB962C8B-B14F-4D97-AF65-F5344CB8AC3E}">
        <p14:creationId xmlns:p14="http://schemas.microsoft.com/office/powerpoint/2010/main" val="41266798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Máy tính thế </a:t>
            </a:r>
            <a:r>
              <a:rPr lang="en-US" altLang="en-US" sz="3200"/>
              <a:t>hệ thứ ba</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5334000" y="1905000"/>
            <a:ext cx="36576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 typeface="Wingdings" pitchFamily="2" charset="2"/>
              <a:buChar char="§"/>
            </a:pPr>
            <a:r>
              <a:rPr lang="en-US" altLang="en-US" sz="2400">
                <a:latin typeface="Times New Roman" pitchFamily="18" charset="0"/>
                <a:cs typeface="Times New Roman" pitchFamily="18" charset="0"/>
              </a:rPr>
              <a:t>Sử dụng vi mạch tổ hợp IC ( integraed ciruit)</a:t>
            </a:r>
          </a:p>
          <a:p>
            <a:pPr marL="342900" indent="-342900" eaLnBrk="0" hangingPunct="0">
              <a:lnSpc>
                <a:spcPct val="150000"/>
              </a:lnSpc>
              <a:buFont typeface="Wingdings" pitchFamily="2" charset="2"/>
              <a:buChar char="§"/>
            </a:pPr>
            <a:r>
              <a:rPr lang="en-US" altLang="en-US" sz="2400">
                <a:latin typeface="Times New Roman" pitchFamily="18" charset="0"/>
                <a:cs typeface="Times New Roman" pitchFamily="18" charset="0"/>
              </a:rPr>
              <a:t>Đánh dấu sự ra đời của bộ vi xử lý </a:t>
            </a:r>
            <a:r>
              <a:rPr lang="en-US" altLang="en-US" sz="2400">
                <a:latin typeface="Times New Roman" pitchFamily="18" charset="0"/>
                <a:cs typeface="Times New Roman" pitchFamily="18" charset="0"/>
              </a:rPr>
              <a:t>4004, tiền thân của các bộ vi xử lý X86 sau này</a:t>
            </a:r>
            <a:endParaRPr lang="en-US" altLang="en-US" sz="2400">
              <a:latin typeface="Times New Roman" pitchFamily="18" charset="0"/>
              <a:cs typeface="Times New Roman" pitchFamily="18" charset="0"/>
            </a:endParaRPr>
          </a:p>
          <a:p>
            <a:pPr marL="342900" indent="-342900" eaLnBrk="0" hangingPunct="0">
              <a:lnSpc>
                <a:spcPct val="150000"/>
              </a:lnSpc>
              <a:buFontTx/>
              <a:buChar char="-"/>
            </a:pPr>
            <a:endParaRPr lang="en-US" altLang="en-US" sz="2400">
              <a:latin typeface="Times New Roman" pitchFamily="18" charset="0"/>
              <a:cs typeface="Times New Roman" pitchFamily="18" charset="0"/>
            </a:endParaRPr>
          </a:p>
        </p:txBody>
      </p:sp>
      <p:pic>
        <p:nvPicPr>
          <p:cNvPr id="3074" name="Picture 2" descr="https://2.bp.blogspot.com/-NVI3qAiRe6Q/Vw5toGs5cGI/AAAAAAAAA6M/6gXC1Yet2PoQMFNvy6NZ7wpyLUOSAiFGACLcB/s1600/third_generation.jpg">
            <a:extLst>
              <a:ext uri="{FF2B5EF4-FFF2-40B4-BE49-F238E27FC236}">
                <a16:creationId xmlns:a16="http://schemas.microsoft.com/office/drawing/2014/main" xmlns="" id="{2D322573-F7AE-4841-B400-4327CC486D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965" y="1905001"/>
            <a:ext cx="3614835" cy="261171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187" y="4724400"/>
            <a:ext cx="2174998" cy="1619456"/>
          </a:xfrm>
          <a:prstGeom prst="rect">
            <a:avLst/>
          </a:prstGeom>
        </p:spPr>
      </p:pic>
    </p:spTree>
    <p:extLst>
      <p:ext uri="{BB962C8B-B14F-4D97-AF65-F5344CB8AC3E}">
        <p14:creationId xmlns:p14="http://schemas.microsoft.com/office/powerpoint/2010/main" val="3277760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Máy tính t</a:t>
            </a:r>
            <a:r>
              <a:rPr lang="vi-VN" altLang="en-US" sz="3200" smtClean="0"/>
              <a:t>hế </a:t>
            </a:r>
            <a:r>
              <a:rPr lang="vi-VN" altLang="en-US" sz="3200"/>
              <a:t>hệ thứ tư</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5105400" y="1398291"/>
            <a:ext cx="3752947"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 typeface="Wingdings" pitchFamily="2" charset="2"/>
              <a:buChar char="§"/>
            </a:pPr>
            <a:r>
              <a:rPr lang="en-US" altLang="en-US" sz="2400" smtClean="0">
                <a:latin typeface="Times New Roman" pitchFamily="18" charset="0"/>
                <a:cs typeface="Times New Roman" pitchFamily="18" charset="0"/>
              </a:rPr>
              <a:t>1980 đến nay</a:t>
            </a:r>
            <a:endParaRPr lang="en-US" altLang="en-US" sz="2400">
              <a:latin typeface="Times New Roman" pitchFamily="18" charset="0"/>
              <a:cs typeface="Times New Roman" pitchFamily="18" charset="0"/>
            </a:endParaRPr>
          </a:p>
          <a:p>
            <a:pPr marL="342900" indent="-342900" eaLnBrk="0" hangingPunct="0">
              <a:lnSpc>
                <a:spcPct val="150000"/>
              </a:lnSpc>
              <a:buFont typeface="Wingdings" pitchFamily="2" charset="2"/>
              <a:buChar char="§"/>
            </a:pPr>
            <a:r>
              <a:rPr lang="en-US" altLang="en-US" sz="2400">
                <a:latin typeface="Times New Roman" pitchFamily="18" charset="0"/>
                <a:cs typeface="Times New Roman" pitchFamily="18" charset="0"/>
              </a:rPr>
              <a:t>VLSI: Very Large Scale Intergated, công nghệ tích hợp IC mật độ cực cao</a:t>
            </a:r>
          </a:p>
          <a:p>
            <a:pPr marL="342900" indent="-342900" eaLnBrk="0" hangingPunct="0">
              <a:lnSpc>
                <a:spcPct val="150000"/>
              </a:lnSpc>
              <a:buFont typeface="Wingdings" pitchFamily="2" charset="2"/>
              <a:buChar char="§"/>
            </a:pPr>
            <a:r>
              <a:rPr lang="en-US" altLang="en-US" sz="2400">
                <a:latin typeface="Times New Roman" pitchFamily="18" charset="0"/>
                <a:cs typeface="Times New Roman" pitchFamily="18" charset="0"/>
              </a:rPr>
              <a:t>Thế hệ vi xử lý 8088 ra đời đánh dấu thời kỳ phát triển của máy tính cá nhân PC ( Personal Computer)</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5665" y="1816648"/>
            <a:ext cx="2424210" cy="1368369"/>
          </a:xfrm>
          <a:prstGeom prst="rect">
            <a:avLst/>
          </a:prstGeom>
        </p:spPr>
      </p:pic>
      <p:pic>
        <p:nvPicPr>
          <p:cNvPr id="4" name="Picture 3"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638" y="1895194"/>
            <a:ext cx="1300909" cy="1211279"/>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425" y="3505200"/>
            <a:ext cx="4357750" cy="3048000"/>
          </a:xfrm>
          <a:prstGeom prst="rect">
            <a:avLst/>
          </a:prstGeom>
        </p:spPr>
      </p:pic>
    </p:spTree>
    <p:extLst>
      <p:ext uri="{BB962C8B-B14F-4D97-AF65-F5344CB8AC3E}">
        <p14:creationId xmlns:p14="http://schemas.microsoft.com/office/powerpoint/2010/main" val="39720086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7092950" cy="563563"/>
          </a:xfrm>
        </p:spPr>
        <p:txBody>
          <a:bodyPr/>
          <a:lstStyle/>
          <a:p>
            <a:pPr algn="l" eaLnBrk="1" hangingPunct="1"/>
            <a:r>
              <a:rPr lang="en-US" altLang="en-US" sz="3200"/>
              <a:t>Osborne </a:t>
            </a:r>
            <a:r>
              <a:rPr lang="en-US" altLang="en-US" sz="3200" smtClean="0"/>
              <a:t>1 (1981) </a:t>
            </a:r>
            <a:r>
              <a:rPr lang="vi-VN" altLang="en-US" sz="3200"/>
              <a:t>laptop đầu tiên</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4419601" y="1998455"/>
            <a:ext cx="443398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 typeface="Wingdings" pitchFamily="2" charset="2"/>
              <a:buChar char="§"/>
            </a:pPr>
            <a:r>
              <a:rPr lang="en-US" altLang="en-US" sz="2400" smtClean="0">
                <a:latin typeface="Times New Roman" pitchFamily="18" charset="0"/>
                <a:cs typeface="Times New Roman" pitchFamily="18" charset="0"/>
              </a:rPr>
              <a:t>H</a:t>
            </a:r>
            <a:r>
              <a:rPr lang="vi-VN" altLang="en-US" sz="2400" smtClean="0">
                <a:latin typeface="Times New Roman" pitchFamily="18" charset="0"/>
                <a:cs typeface="Times New Roman" pitchFamily="18" charset="0"/>
              </a:rPr>
              <a:t>ình </a:t>
            </a:r>
            <a:r>
              <a:rPr lang="vi-VN" altLang="en-US" sz="2400">
                <a:latin typeface="Times New Roman" pitchFamily="18" charset="0"/>
                <a:cs typeface="Times New Roman" pitchFamily="18" charset="0"/>
              </a:rPr>
              <a:t>dáng một chiếc vali lớn nặng hơn </a:t>
            </a:r>
            <a:r>
              <a:rPr lang="vi-VN" altLang="en-US" sz="2400">
                <a:latin typeface="Times New Roman" pitchFamily="18" charset="0"/>
                <a:cs typeface="Times New Roman" pitchFamily="18" charset="0"/>
              </a:rPr>
              <a:t>9 </a:t>
            </a:r>
            <a:r>
              <a:rPr lang="vi-VN" altLang="en-US" sz="2400" smtClean="0">
                <a:latin typeface="Times New Roman" pitchFamily="18" charset="0"/>
                <a:cs typeface="Times New Roman" pitchFamily="18" charset="0"/>
              </a:rPr>
              <a:t>kg</a:t>
            </a:r>
            <a:endParaRPr lang="en-US" altLang="en-US" sz="2400" smtClean="0">
              <a:latin typeface="Times New Roman" pitchFamily="18" charset="0"/>
              <a:cs typeface="Times New Roman" pitchFamily="18" charset="0"/>
            </a:endParaRPr>
          </a:p>
          <a:p>
            <a:pPr marL="342900" indent="-342900" eaLnBrk="0" hangingPunct="0">
              <a:lnSpc>
                <a:spcPct val="150000"/>
              </a:lnSpc>
              <a:buFont typeface="Wingdings" pitchFamily="2" charset="2"/>
              <a:buChar char="§"/>
            </a:pPr>
            <a:r>
              <a:rPr lang="vi-VN" altLang="en-US" sz="2400">
                <a:latin typeface="Times New Roman" pitchFamily="18" charset="0"/>
                <a:cs typeface="Times New Roman" pitchFamily="18" charset="0"/>
              </a:rPr>
              <a:t>Adam Osborne </a:t>
            </a:r>
            <a:r>
              <a:rPr lang="vi-VN" altLang="en-US" sz="2400">
                <a:latin typeface="Times New Roman" pitchFamily="18" charset="0"/>
                <a:cs typeface="Times New Roman" pitchFamily="18" charset="0"/>
              </a:rPr>
              <a:t>chế </a:t>
            </a:r>
            <a:r>
              <a:rPr lang="vi-VN" altLang="en-US" sz="2400" smtClean="0">
                <a:latin typeface="Times New Roman" pitchFamily="18" charset="0"/>
                <a:cs typeface="Times New Roman" pitchFamily="18" charset="0"/>
              </a:rPr>
              <a:t>tạo</a:t>
            </a:r>
            <a:r>
              <a:rPr lang="en-US" altLang="en-US" sz="2400" smtClean="0">
                <a:latin typeface="Times New Roman" pitchFamily="18" charset="0"/>
                <a:cs typeface="Times New Roman" pitchFamily="18" charset="0"/>
              </a:rPr>
              <a:t>, </a:t>
            </a:r>
            <a:r>
              <a:rPr lang="vi-VN" altLang="en-US" sz="2400" smtClean="0">
                <a:latin typeface="Times New Roman" pitchFamily="18" charset="0"/>
                <a:cs typeface="Times New Roman" pitchFamily="18" charset="0"/>
              </a:rPr>
              <a:t>vi </a:t>
            </a:r>
            <a:r>
              <a:rPr lang="vi-VN" altLang="en-US" sz="2400">
                <a:latin typeface="Times New Roman" pitchFamily="18" charset="0"/>
                <a:cs typeface="Times New Roman" pitchFamily="18" charset="0"/>
              </a:rPr>
              <a:t>xử lý Zilog Z80, 4 MHz, bộ nhớ RAM tích hợp 64 KB, cùng hai đĩa mềm 5,25 inch và màn hình đen trắng có độ phân giải 52 x 24 pixel</a:t>
            </a:r>
            <a:endParaRPr lang="en-US" altLang="en-US" sz="2400">
              <a:latin typeface="Times New Roman" pitchFamily="18" charset="0"/>
              <a:cs typeface="Times New Roman" pitchFamily="18" charset="0"/>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759" y="2003217"/>
            <a:ext cx="3124200" cy="1947464"/>
          </a:xfrm>
          <a:prstGeom prst="rect">
            <a:avLst/>
          </a:prstGeom>
        </p:spPr>
      </p:pic>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282" y="4153004"/>
            <a:ext cx="4283535" cy="2247795"/>
          </a:xfrm>
          <a:prstGeom prst="rect">
            <a:avLst/>
          </a:prstGeom>
        </p:spPr>
      </p:pic>
    </p:spTree>
    <p:extLst>
      <p:ext uri="{BB962C8B-B14F-4D97-AF65-F5344CB8AC3E}">
        <p14:creationId xmlns:p14="http://schemas.microsoft.com/office/powerpoint/2010/main" val="27069903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295400" y="654843"/>
            <a:ext cx="7169150" cy="563563"/>
          </a:xfrm>
        </p:spPr>
        <p:txBody>
          <a:bodyPr/>
          <a:lstStyle/>
          <a:p>
            <a:pPr algn="l" eaLnBrk="1" hangingPunct="1"/>
            <a:r>
              <a:rPr lang="vi-VN" altLang="en-US" sz="2400" smtClean="0"/>
              <a:t>Cấu </a:t>
            </a:r>
            <a:r>
              <a:rPr lang="vi-VN" altLang="en-US" sz="2400"/>
              <a:t>tạo và chức năng của một máy tính</a:t>
            </a:r>
            <a:endParaRPr lang="en-US" altLang="en-US" sz="24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28575" y="5117960"/>
            <a:ext cx="89916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 typeface="Wingdings" pitchFamily="2" charset="2"/>
              <a:buChar char="§"/>
            </a:pPr>
            <a:r>
              <a:rPr lang="en-US" altLang="en-US" sz="2400" b="1">
                <a:latin typeface="Times New Roman" pitchFamily="18" charset="0"/>
                <a:cs typeface="Times New Roman" pitchFamily="18" charset="0"/>
              </a:rPr>
              <a:t>Vỏ máy (</a:t>
            </a:r>
            <a:r>
              <a:rPr lang="en-US" altLang="en-US" sz="2400" b="1">
                <a:latin typeface="Times New Roman" pitchFamily="18" charset="0"/>
                <a:cs typeface="Times New Roman" pitchFamily="18" charset="0"/>
              </a:rPr>
              <a:t>Case</a:t>
            </a:r>
            <a:r>
              <a:rPr lang="en-US" altLang="en-US" sz="2400" b="1" smtClean="0">
                <a:latin typeface="Times New Roman" pitchFamily="18" charset="0"/>
                <a:cs typeface="Times New Roman" pitchFamily="18" charset="0"/>
              </a:rPr>
              <a:t>): </a:t>
            </a:r>
            <a:r>
              <a:rPr lang="en-US" altLang="en-US" sz="2400" smtClean="0">
                <a:latin typeface="Times New Roman" pitchFamily="18" charset="0"/>
                <a:cs typeface="Times New Roman" pitchFamily="18" charset="0"/>
              </a:rPr>
              <a:t>H</a:t>
            </a:r>
            <a:r>
              <a:rPr lang="vi-VN" altLang="en-US" sz="2400">
                <a:latin typeface="Times New Roman" pitchFamily="18" charset="0"/>
                <a:cs typeface="Times New Roman" pitchFamily="18" charset="0"/>
              </a:rPr>
              <a:t>ộp máy dùng để gắn các thành phần như mainboard, các ổ đĩa, card mở rộng.vv..vào bên trong để dễ bảo quản và di chuyển</a:t>
            </a:r>
            <a:endParaRPr lang="en-US" altLang="en-US" sz="2400">
              <a:latin typeface="Times New Roman" pitchFamily="18" charset="0"/>
              <a:cs typeface="Times New Roman" pitchFamily="18" charset="0"/>
            </a:endParaRPr>
          </a:p>
        </p:txBody>
      </p:sp>
      <p:pic>
        <p:nvPicPr>
          <p:cNvPr id="9" name="Ảnh 3">
            <a:extLst>
              <a:ext uri="{FF2B5EF4-FFF2-40B4-BE49-F238E27FC236}">
                <a16:creationId xmlns:a16="http://schemas.microsoft.com/office/drawing/2014/main" xmlns="" id="{E141D7FB-68E4-4F2D-AF23-474B2899316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31759" y="2009635"/>
            <a:ext cx="1984375" cy="2912901"/>
          </a:xfrm>
          <a:prstGeom prst="rect">
            <a:avLst/>
          </a:prstGeom>
          <a:noFill/>
          <a:ln>
            <a:noFill/>
          </a:ln>
        </p:spPr>
      </p:pic>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0" y="1887699"/>
            <a:ext cx="5105400" cy="3156774"/>
          </a:xfrm>
          <a:prstGeom prst="rect">
            <a:avLst/>
          </a:prstGeom>
        </p:spPr>
      </p:pic>
    </p:spTree>
    <p:extLst>
      <p:ext uri="{BB962C8B-B14F-4D97-AF65-F5344CB8AC3E}">
        <p14:creationId xmlns:p14="http://schemas.microsoft.com/office/powerpoint/2010/main" val="2264882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Bộ </a:t>
            </a:r>
            <a:r>
              <a:rPr lang="vi-VN" altLang="en-US" sz="3200" smtClean="0"/>
              <a:t>nguồn</a:t>
            </a:r>
            <a:r>
              <a:rPr lang="en-US" altLang="en-US" sz="3200" smtClean="0"/>
              <a:t> (PSU)</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4953000" y="1609546"/>
            <a:ext cx="407203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smtClean="0">
                <a:latin typeface="Times New Roman" pitchFamily="18" charset="0"/>
                <a:cs typeface="Times New Roman" pitchFamily="18" charset="0"/>
              </a:rPr>
              <a:t>Power Supply Unit: </a:t>
            </a:r>
            <a:r>
              <a:rPr lang="vi-VN" altLang="en-US" sz="2400" smtClean="0">
                <a:latin typeface="Times New Roman" pitchFamily="18" charset="0"/>
                <a:cs typeface="Times New Roman" pitchFamily="18" charset="0"/>
              </a:rPr>
              <a:t>biến </a:t>
            </a:r>
            <a:r>
              <a:rPr lang="vi-VN" altLang="en-US" sz="2400">
                <a:latin typeface="Times New Roman" pitchFamily="18" charset="0"/>
                <a:cs typeface="Times New Roman" pitchFamily="18" charset="0"/>
              </a:rPr>
              <a:t>đổi nguồn điện áp lưới (AC) thành nhiều nguồn điên áp một chiều (DC) khác nhau </a:t>
            </a:r>
            <a:r>
              <a:rPr lang="vi-VN" altLang="en-US" sz="2400" smtClean="0">
                <a:latin typeface="Times New Roman" pitchFamily="18" charset="0"/>
                <a:cs typeface="Times New Roman" pitchFamily="18" charset="0"/>
              </a:rPr>
              <a:t>để </a:t>
            </a:r>
            <a:r>
              <a:rPr lang="vi-VN" altLang="en-US" sz="2400">
                <a:latin typeface="Times New Roman" pitchFamily="18" charset="0"/>
                <a:cs typeface="Times New Roman" pitchFamily="18" charset="0"/>
              </a:rPr>
              <a:t>cung  cho </a:t>
            </a:r>
            <a:r>
              <a:rPr lang="en-US" altLang="en-US" sz="2400" smtClean="0">
                <a:latin typeface="Times New Roman" pitchFamily="18" charset="0"/>
                <a:cs typeface="Times New Roman" pitchFamily="18" charset="0"/>
              </a:rPr>
              <a:t>các linh kiện hoạt động</a:t>
            </a:r>
            <a:endParaRPr lang="en-US" altLang="en-US" sz="2400">
              <a:latin typeface="Times New Roman" pitchFamily="18" charset="0"/>
              <a:cs typeface="Times New Roman" pitchFamily="18" charset="0"/>
            </a:endParaRPr>
          </a:p>
        </p:txBody>
      </p:sp>
      <p:pic>
        <p:nvPicPr>
          <p:cNvPr id="8" name="Ảnh 4">
            <a:extLst>
              <a:ext uri="{FF2B5EF4-FFF2-40B4-BE49-F238E27FC236}">
                <a16:creationId xmlns:a16="http://schemas.microsoft.com/office/drawing/2014/main" xmlns="" id="{4322074F-3740-432D-AACA-C354205A8EE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31759" y="2209800"/>
            <a:ext cx="4268841" cy="3962400"/>
          </a:xfrm>
          <a:prstGeom prst="rect">
            <a:avLst/>
          </a:prstGeom>
          <a:noFill/>
          <a:ln>
            <a:noFill/>
          </a:ln>
        </p:spPr>
      </p:pic>
      <p:pic>
        <p:nvPicPr>
          <p:cNvPr id="2" name="Picture 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9400" y="4876800"/>
            <a:ext cx="2168029" cy="1752875"/>
          </a:xfrm>
          <a:prstGeom prst="rect">
            <a:avLst/>
          </a:prstGeom>
        </p:spPr>
      </p:pic>
    </p:spTree>
    <p:extLst>
      <p:ext uri="{BB962C8B-B14F-4D97-AF65-F5344CB8AC3E}">
        <p14:creationId xmlns:p14="http://schemas.microsoft.com/office/powerpoint/2010/main" val="21550531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6788150" cy="563563"/>
          </a:xfrm>
        </p:spPr>
        <p:txBody>
          <a:bodyPr/>
          <a:lstStyle/>
          <a:p>
            <a:pPr algn="l" eaLnBrk="1" hangingPunct="1"/>
            <a:r>
              <a:rPr lang="vi-VN" altLang="en-US" sz="3200"/>
              <a:t>Bảng mạch chính (Mainboard )</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5715000" y="1651843"/>
            <a:ext cx="3081435"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 typeface="Wingdings" pitchFamily="2" charset="2"/>
              <a:buChar char="§"/>
            </a:pPr>
            <a:r>
              <a:rPr lang="en-US" altLang="en-US" sz="2400">
                <a:latin typeface="Times New Roman" pitchFamily="18" charset="0"/>
                <a:cs typeface="Times New Roman" pitchFamily="18" charset="0"/>
              </a:rPr>
              <a:t>L</a:t>
            </a:r>
            <a:r>
              <a:rPr lang="vi-VN" altLang="en-US" sz="2400">
                <a:latin typeface="Times New Roman" pitchFamily="18" charset="0"/>
                <a:cs typeface="Times New Roman" pitchFamily="18" charset="0"/>
              </a:rPr>
              <a:t>iên kết tất cả các thành phần </a:t>
            </a:r>
            <a:r>
              <a:rPr lang="en-US" altLang="en-US" sz="2400">
                <a:latin typeface="Times New Roman" pitchFamily="18" charset="0"/>
                <a:cs typeface="Times New Roman" pitchFamily="18" charset="0"/>
              </a:rPr>
              <a:t>c</a:t>
            </a:r>
            <a:r>
              <a:rPr lang="vi-VN" altLang="en-US" sz="2400">
                <a:latin typeface="Times New Roman" pitchFamily="18" charset="0"/>
                <a:cs typeface="Times New Roman" pitchFamily="18" charset="0"/>
              </a:rPr>
              <a:t>ó tốc độ làm việc, cách thức hoạt động khác nhau </a:t>
            </a:r>
            <a:r>
              <a:rPr lang="en-US" altLang="en-US" sz="2400">
                <a:latin typeface="Times New Roman" pitchFamily="18" charset="0"/>
                <a:cs typeface="Times New Roman" pitchFamily="18" charset="0"/>
              </a:rPr>
              <a:t>thông </a:t>
            </a:r>
            <a:r>
              <a:rPr lang="vi-VN" altLang="en-US" sz="2400">
                <a:latin typeface="Times New Roman" pitchFamily="18" charset="0"/>
                <a:cs typeface="Times New Roman" pitchFamily="18" charset="0"/>
              </a:rPr>
              <a:t>qua chuẩn giao tiếp các địa chỉ trên bus hệ thống giữa các Chipset với nhau trên mainboard</a:t>
            </a:r>
            <a:endParaRPr lang="en-US" altLang="en-US" sz="2400">
              <a:latin typeface="Times New Roman" pitchFamily="18" charset="0"/>
              <a:cs typeface="Times New Roman" pitchFamily="18" charset="0"/>
            </a:endParaRPr>
          </a:p>
        </p:txBody>
      </p:sp>
      <p:pic>
        <p:nvPicPr>
          <p:cNvPr id="9" name="Ảnh 2" descr="SouthBridge%20-%20Mainboard">
            <a:extLst>
              <a:ext uri="{FF2B5EF4-FFF2-40B4-BE49-F238E27FC236}">
                <a16:creationId xmlns:a16="http://schemas.microsoft.com/office/drawing/2014/main" xmlns="" id="{B7672B07-B432-481F-9FC9-788BAC364DF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5425" y="1905000"/>
            <a:ext cx="5489575" cy="4825156"/>
          </a:xfrm>
          <a:prstGeom prst="rect">
            <a:avLst/>
          </a:prstGeom>
          <a:noFill/>
          <a:ln>
            <a:noFill/>
          </a:ln>
        </p:spPr>
      </p:pic>
    </p:spTree>
    <p:extLst>
      <p:ext uri="{BB962C8B-B14F-4D97-AF65-F5344CB8AC3E}">
        <p14:creationId xmlns:p14="http://schemas.microsoft.com/office/powerpoint/2010/main" val="12667562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2400"/>
              <a:t>Bộ vi xử lý (</a:t>
            </a:r>
            <a:r>
              <a:rPr lang="vi-VN" altLang="en-US" sz="2400" smtClean="0"/>
              <a:t>C</a:t>
            </a:r>
            <a:r>
              <a:rPr lang="en-US" altLang="en-US" sz="2400" smtClean="0"/>
              <a:t>PU</a:t>
            </a:r>
            <a:r>
              <a:rPr lang="vi-VN" altLang="en-US" sz="2400" smtClean="0"/>
              <a:t> </a:t>
            </a:r>
            <a:r>
              <a:rPr lang="vi-VN" altLang="en-US" sz="2400"/>
              <a:t>- Central processing Unit)</a:t>
            </a:r>
            <a:endParaRPr lang="en-US" altLang="en-US" sz="24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4191001" y="1904998"/>
            <a:ext cx="4343400" cy="4539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 typeface="Wingdings" pitchFamily="2" charset="2"/>
              <a:buChar char="§"/>
            </a:pPr>
            <a:r>
              <a:rPr lang="vi-VN" altLang="en-US">
                <a:latin typeface="Times New Roman" pitchFamily="18" charset="0"/>
                <a:cs typeface="Times New Roman" pitchFamily="18" charset="0"/>
              </a:rPr>
              <a:t>CPU xử lý dữ liệu</a:t>
            </a:r>
            <a:r>
              <a:rPr lang="en-US" altLang="en-US">
                <a:latin typeface="Times New Roman" pitchFamily="18" charset="0"/>
                <a:cs typeface="Times New Roman" pitchFamily="18" charset="0"/>
              </a:rPr>
              <a:t> </a:t>
            </a:r>
            <a:r>
              <a:rPr lang="vi-VN" altLang="en-US">
                <a:latin typeface="Times New Roman" pitchFamily="18" charset="0"/>
                <a:cs typeface="Times New Roman" pitchFamily="18" charset="0"/>
              </a:rPr>
              <a:t>đảm bảo an toàn cho chíp CPU hoạt động liên tục và ổn định trên mỗi thân chip CPU được gắn lớp giải nhiệt kim loại để thực hiện việc làm lạnh thân chíp</a:t>
            </a:r>
            <a:endParaRPr lang="en-US" altLang="en-US">
              <a:latin typeface="Times New Roman" pitchFamily="18" charset="0"/>
              <a:cs typeface="Times New Roman" pitchFamily="18" charset="0"/>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1828576"/>
            <a:ext cx="2792490" cy="2057624"/>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284" y="4157764"/>
            <a:ext cx="2902753" cy="2243036"/>
          </a:xfrm>
          <a:prstGeom prst="rect">
            <a:avLst/>
          </a:prstGeom>
        </p:spPr>
      </p:pic>
    </p:spTree>
    <p:extLst>
      <p:ext uri="{BB962C8B-B14F-4D97-AF65-F5344CB8AC3E}">
        <p14:creationId xmlns:p14="http://schemas.microsoft.com/office/powerpoint/2010/main" val="19714777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Bộ nhớ</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 typeface="Wingdings" pitchFamily="2" charset="2"/>
              <a:buChar char="§"/>
            </a:pPr>
            <a:r>
              <a:rPr lang="en-US" altLang="en-US" sz="2400" smtClean="0">
                <a:latin typeface="Times New Roman" pitchFamily="18" charset="0"/>
                <a:cs typeface="Times New Roman" pitchFamily="18" charset="0"/>
              </a:rPr>
              <a:t>RAM (</a:t>
            </a:r>
            <a:r>
              <a:rPr lang="vi-VN" altLang="en-US" sz="2400">
                <a:latin typeface="Times New Roman" pitchFamily="18" charset="0"/>
                <a:cs typeface="Times New Roman" pitchFamily="18" charset="0"/>
              </a:rPr>
              <a:t>Random Access </a:t>
            </a:r>
            <a:r>
              <a:rPr lang="vi-VN" altLang="en-US" sz="2400">
                <a:latin typeface="Times New Roman" pitchFamily="18" charset="0"/>
                <a:cs typeface="Times New Roman" pitchFamily="18" charset="0"/>
              </a:rPr>
              <a:t>Memory </a:t>
            </a:r>
            <a:r>
              <a:rPr lang="en-US" altLang="en-US" sz="2400" smtClean="0">
                <a:latin typeface="Times New Roman" pitchFamily="18" charset="0"/>
                <a:cs typeface="Times New Roman" pitchFamily="18" charset="0"/>
              </a:rPr>
              <a:t>- </a:t>
            </a:r>
            <a:r>
              <a:rPr lang="en-US" altLang="en-US" sz="2400" smtClean="0">
                <a:latin typeface="Times New Roman" pitchFamily="18" charset="0"/>
                <a:cs typeface="Times New Roman" pitchFamily="18" charset="0"/>
              </a:rPr>
              <a:t>B</a:t>
            </a:r>
            <a:r>
              <a:rPr lang="vi-VN" altLang="en-US" sz="2400">
                <a:latin typeface="Times New Roman" pitchFamily="18" charset="0"/>
                <a:cs typeface="Times New Roman" pitchFamily="18" charset="0"/>
              </a:rPr>
              <a:t>ộ nhớ </a:t>
            </a:r>
            <a:r>
              <a:rPr lang="vi-VN" altLang="en-US" sz="2400" smtClean="0">
                <a:latin typeface="Times New Roman" pitchFamily="18" charset="0"/>
                <a:cs typeface="Times New Roman" pitchFamily="18" charset="0"/>
              </a:rPr>
              <a:t>trong</a:t>
            </a:r>
            <a:r>
              <a:rPr lang="en-US" altLang="en-US" sz="2400" smtClean="0">
                <a:latin typeface="Times New Roman" pitchFamily="18" charset="0"/>
                <a:cs typeface="Times New Roman" pitchFamily="18" charset="0"/>
              </a:rPr>
              <a:t>)</a:t>
            </a:r>
            <a:r>
              <a:rPr lang="vi-VN" altLang="en-US" sz="2400" smtClean="0">
                <a:latin typeface="Times New Roman" pitchFamily="18" charset="0"/>
                <a:cs typeface="Times New Roman" pitchFamily="18" charset="0"/>
              </a:rPr>
              <a:t>: truy </a:t>
            </a:r>
            <a:r>
              <a:rPr lang="vi-VN" altLang="en-US" sz="2400">
                <a:latin typeface="Times New Roman" pitchFamily="18" charset="0"/>
                <a:cs typeface="Times New Roman" pitchFamily="18" charset="0"/>
              </a:rPr>
              <a:t>cập ngẫu </a:t>
            </a:r>
            <a:r>
              <a:rPr lang="vi-VN" altLang="en-US" sz="2400" smtClean="0">
                <a:latin typeface="Times New Roman" pitchFamily="18" charset="0"/>
                <a:cs typeface="Times New Roman" pitchFamily="18" charset="0"/>
              </a:rPr>
              <a:t>nhiên</a:t>
            </a:r>
            <a:r>
              <a:rPr lang="en-US" altLang="en-US" sz="2400" smtClean="0">
                <a:latin typeface="Times New Roman" pitchFamily="18" charset="0"/>
                <a:cs typeface="Times New Roman" pitchFamily="18" charset="0"/>
              </a:rPr>
              <a:t>, giao tiếp với </a:t>
            </a:r>
            <a:r>
              <a:rPr lang="vi-VN" altLang="en-US" sz="2400" smtClean="0">
                <a:latin typeface="Times New Roman" pitchFamily="18" charset="0"/>
                <a:cs typeface="Times New Roman" pitchFamily="18" charset="0"/>
              </a:rPr>
              <a:t>CPU</a:t>
            </a:r>
            <a:r>
              <a:rPr lang="vi-VN" altLang="en-US" sz="2400">
                <a:latin typeface="Times New Roman" pitchFamily="18" charset="0"/>
                <a:cs typeface="Times New Roman" pitchFamily="18" charset="0"/>
              </a:rPr>
              <a:t>, </a:t>
            </a:r>
            <a:r>
              <a:rPr lang="vi-VN" altLang="en-US" sz="2400" smtClean="0">
                <a:latin typeface="Times New Roman" pitchFamily="18" charset="0"/>
                <a:cs typeface="Times New Roman" pitchFamily="18" charset="0"/>
              </a:rPr>
              <a:t>bị </a:t>
            </a:r>
            <a:r>
              <a:rPr lang="vi-VN" altLang="en-US" sz="2400">
                <a:latin typeface="Times New Roman" pitchFamily="18" charset="0"/>
                <a:cs typeface="Times New Roman" pitchFamily="18" charset="0"/>
              </a:rPr>
              <a:t>xoá khi mất điện.</a:t>
            </a:r>
          </a:p>
          <a:p>
            <a:pPr marL="342900" indent="-342900" algn="just" eaLnBrk="0" hangingPunct="0">
              <a:lnSpc>
                <a:spcPct val="150000"/>
              </a:lnSpc>
              <a:buFont typeface="Wingdings" pitchFamily="2" charset="2"/>
              <a:buChar char="§"/>
            </a:pPr>
            <a:r>
              <a:rPr lang="vi-VN" altLang="en-US" sz="2400" smtClean="0">
                <a:latin typeface="Times New Roman" pitchFamily="18" charset="0"/>
                <a:cs typeface="Times New Roman" pitchFamily="18" charset="0"/>
              </a:rPr>
              <a:t>ROM </a:t>
            </a:r>
            <a:r>
              <a:rPr lang="vi-VN" altLang="en-US" sz="2400">
                <a:latin typeface="Times New Roman" pitchFamily="18" charset="0"/>
                <a:cs typeface="Times New Roman" pitchFamily="18" charset="0"/>
              </a:rPr>
              <a:t>(Read Only </a:t>
            </a:r>
            <a:r>
              <a:rPr lang="vi-VN" altLang="en-US" sz="2400" smtClean="0">
                <a:latin typeface="Times New Roman" pitchFamily="18" charset="0"/>
                <a:cs typeface="Times New Roman" pitchFamily="18" charset="0"/>
              </a:rPr>
              <a:t>Memory</a:t>
            </a:r>
            <a:r>
              <a:rPr lang="en-US" altLang="en-US" sz="2400" smtClean="0">
                <a:latin typeface="Times New Roman" pitchFamily="18" charset="0"/>
                <a:cs typeface="Times New Roman" pitchFamily="18" charset="0"/>
              </a:rPr>
              <a:t>- </a:t>
            </a:r>
            <a:r>
              <a:rPr lang="vi-VN" altLang="en-US" sz="2400" smtClean="0">
                <a:latin typeface="Times New Roman" pitchFamily="18" charset="0"/>
                <a:cs typeface="Times New Roman" pitchFamily="18" charset="0"/>
              </a:rPr>
              <a:t>Bộ </a:t>
            </a:r>
            <a:r>
              <a:rPr lang="vi-VN" altLang="en-US" sz="2400">
                <a:latin typeface="Times New Roman" pitchFamily="18" charset="0"/>
                <a:cs typeface="Times New Roman" pitchFamily="18" charset="0"/>
              </a:rPr>
              <a:t>nhớ chỉ </a:t>
            </a:r>
            <a:r>
              <a:rPr lang="vi-VN" altLang="en-US" sz="2400" smtClean="0">
                <a:latin typeface="Times New Roman" pitchFamily="18" charset="0"/>
                <a:cs typeface="Times New Roman" pitchFamily="18" charset="0"/>
              </a:rPr>
              <a:t>đọc</a:t>
            </a:r>
            <a:r>
              <a:rPr lang="en-US" altLang="en-US" sz="2400" smtClean="0">
                <a:latin typeface="Times New Roman" pitchFamily="18" charset="0"/>
                <a:cs typeface="Times New Roman" pitchFamily="18" charset="0"/>
              </a:rPr>
              <a:t>)</a:t>
            </a:r>
            <a:r>
              <a:rPr lang="vi-VN" altLang="en-US" sz="2400" smtClean="0">
                <a:latin typeface="Times New Roman" pitchFamily="18" charset="0"/>
                <a:cs typeface="Times New Roman" pitchFamily="18" charset="0"/>
              </a:rPr>
              <a:t>: </a:t>
            </a:r>
            <a:r>
              <a:rPr lang="en-US" altLang="en-US" sz="2400" smtClean="0">
                <a:latin typeface="Times New Roman" pitchFamily="18" charset="0"/>
                <a:cs typeface="Times New Roman" pitchFamily="18" charset="0"/>
              </a:rPr>
              <a:t>dùng </a:t>
            </a:r>
            <a:r>
              <a:rPr lang="vi-VN" altLang="en-US" sz="2400" smtClean="0">
                <a:latin typeface="Times New Roman" pitchFamily="18" charset="0"/>
                <a:cs typeface="Times New Roman" pitchFamily="18" charset="0"/>
              </a:rPr>
              <a:t>nạp </a:t>
            </a:r>
            <a:r>
              <a:rPr lang="vi-VN" altLang="en-US" sz="2400">
                <a:latin typeface="Times New Roman" pitchFamily="18" charset="0"/>
                <a:cs typeface="Times New Roman" pitchFamily="18" charset="0"/>
              </a:rPr>
              <a:t>các chương trình BIOS (Basic Input Output System) </a:t>
            </a:r>
            <a:endParaRPr lang="en-US" altLang="en-US" sz="2400" smtClean="0">
              <a:latin typeface="Times New Roman" pitchFamily="18" charset="0"/>
              <a:cs typeface="Times New Roman" pitchFamily="18" charset="0"/>
            </a:endParaRPr>
          </a:p>
          <a:p>
            <a:pPr marL="342900" indent="-342900" algn="just" eaLnBrk="0" hangingPunct="0">
              <a:lnSpc>
                <a:spcPct val="150000"/>
              </a:lnSpc>
              <a:buFont typeface="Wingdings" pitchFamily="2" charset="2"/>
              <a:buChar char="§"/>
            </a:pPr>
            <a:r>
              <a:rPr lang="vi-VN" altLang="en-US" sz="2400" smtClean="0">
                <a:latin typeface="Times New Roman" pitchFamily="18" charset="0"/>
                <a:cs typeface="Times New Roman" pitchFamily="18" charset="0"/>
              </a:rPr>
              <a:t>Bộ </a:t>
            </a:r>
            <a:r>
              <a:rPr lang="vi-VN" altLang="en-US" sz="2400">
                <a:latin typeface="Times New Roman" pitchFamily="18" charset="0"/>
                <a:cs typeface="Times New Roman" pitchFamily="18" charset="0"/>
              </a:rPr>
              <a:t>nhớ </a:t>
            </a:r>
            <a:r>
              <a:rPr lang="vi-VN" altLang="en-US" sz="2400" smtClean="0">
                <a:latin typeface="Times New Roman" pitchFamily="18" charset="0"/>
                <a:cs typeface="Times New Roman" pitchFamily="18" charset="0"/>
              </a:rPr>
              <a:t>ngoài:</a:t>
            </a:r>
            <a:r>
              <a:rPr lang="en-US" altLang="en-US" sz="2400" smtClean="0">
                <a:latin typeface="Times New Roman" pitchFamily="18" charset="0"/>
                <a:cs typeface="Times New Roman" pitchFamily="18" charset="0"/>
              </a:rPr>
              <a:t> </a:t>
            </a:r>
            <a:r>
              <a:rPr lang="vi-VN" altLang="en-US" sz="2400" smtClean="0">
                <a:latin typeface="Times New Roman" pitchFamily="18" charset="0"/>
                <a:cs typeface="Times New Roman" pitchFamily="18" charset="0"/>
              </a:rPr>
              <a:t>HDD</a:t>
            </a:r>
            <a:r>
              <a:rPr lang="en-US" altLang="en-US" sz="2400" smtClean="0">
                <a:latin typeface="Times New Roman" pitchFamily="18" charset="0"/>
                <a:cs typeface="Times New Roman" pitchFamily="18" charset="0"/>
              </a:rPr>
              <a:t>, SSD, DVD, Flash disk…</a:t>
            </a:r>
            <a:endParaRPr lang="vi-VN" altLang="en-US" sz="2400">
              <a:latin typeface="Times New Roman" pitchFamily="18" charset="0"/>
              <a:cs typeface="Times New Roman" pitchFamily="18" charset="0"/>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759" y="4274059"/>
            <a:ext cx="2067213" cy="1676634"/>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4436007"/>
            <a:ext cx="1629002" cy="1514686"/>
          </a:xfrm>
          <a:prstGeom prst="rect">
            <a:avLst/>
          </a:prstGeom>
        </p:spPr>
      </p:pic>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5000" y="4245484"/>
            <a:ext cx="2898769" cy="2376745"/>
          </a:xfrm>
          <a:prstGeom prst="rect">
            <a:avLst/>
          </a:prstGeom>
        </p:spPr>
      </p:pic>
    </p:spTree>
    <p:extLst>
      <p:ext uri="{BB962C8B-B14F-4D97-AF65-F5344CB8AC3E}">
        <p14:creationId xmlns:p14="http://schemas.microsoft.com/office/powerpoint/2010/main" val="4425412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 typeface="Wingdings" pitchFamily="2" charset="2"/>
              <a:buChar char="§"/>
            </a:pPr>
            <a:r>
              <a:rPr lang="vi-VN" altLang="en-US" sz="2400" b="1">
                <a:latin typeface="Times New Roman" pitchFamily="18" charset="0"/>
                <a:cs typeface="Times New Roman" pitchFamily="18" charset="0"/>
              </a:rPr>
              <a:t>Card Graphics</a:t>
            </a:r>
            <a:r>
              <a:rPr lang="vi-VN" altLang="en-US" sz="2400">
                <a:latin typeface="Times New Roman" pitchFamily="18" charset="0"/>
                <a:cs typeface="Times New Roman" pitchFamily="18" charset="0"/>
              </a:rPr>
              <a:t>: Card Graphics rời, dung lượng RAM trên Card Graphics càng lớn thì cho phép xử lý được các bức ảnh đẹp hơn và khi chơi game ảnh không bị giật, còn tốc độ bao nhiêu "X" của Card phải phù thuộc vào Mainboard.</a:t>
            </a:r>
            <a:endParaRPr lang="en-US" altLang="en-US" sz="2400">
              <a:latin typeface="Times New Roman" pitchFamily="18" charset="0"/>
              <a:cs typeface="Times New Roman" pitchFamily="18" charset="0"/>
            </a:endParaRPr>
          </a:p>
          <a:p>
            <a:pPr marL="342900" indent="-342900" algn="just" eaLnBrk="0" hangingPunct="0">
              <a:lnSpc>
                <a:spcPct val="150000"/>
              </a:lnSpc>
              <a:buFont typeface="Wingdings" pitchFamily="2" charset="2"/>
              <a:buChar char="§"/>
            </a:pPr>
            <a:endParaRPr lang="vi-VN" altLang="en-US" sz="2400">
              <a:latin typeface="Times New Roman" pitchFamily="18" charset="0"/>
              <a:cs typeface="Times New Roman" pitchFamily="18" charset="0"/>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9400" y="4043362"/>
            <a:ext cx="4086795" cy="2572109"/>
          </a:xfrm>
          <a:prstGeom prst="rect">
            <a:avLst/>
          </a:prstGeom>
        </p:spPr>
      </p:pic>
    </p:spTree>
    <p:extLst>
      <p:ext uri="{BB962C8B-B14F-4D97-AF65-F5344CB8AC3E}">
        <p14:creationId xmlns:p14="http://schemas.microsoft.com/office/powerpoint/2010/main" val="9403177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 typeface="Wingdings" pitchFamily="2" charset="2"/>
              <a:buChar char="§"/>
            </a:pPr>
            <a:r>
              <a:rPr lang="vi-VN" altLang="en-US" sz="2400">
                <a:latin typeface="Times New Roman" pitchFamily="18" charset="0"/>
                <a:cs typeface="Times New Roman" pitchFamily="18" charset="0"/>
              </a:rPr>
              <a:t>Card </a:t>
            </a:r>
            <a:r>
              <a:rPr lang="vi-VN" altLang="en-US" sz="2400" smtClean="0">
                <a:latin typeface="Times New Roman" pitchFamily="18" charset="0"/>
                <a:cs typeface="Times New Roman" pitchFamily="18" charset="0"/>
              </a:rPr>
              <a:t>Sound</a:t>
            </a:r>
            <a:r>
              <a:rPr lang="en-US" altLang="en-US" sz="2400" smtClean="0">
                <a:latin typeface="Times New Roman" pitchFamily="18" charset="0"/>
                <a:cs typeface="Times New Roman" pitchFamily="18" charset="0"/>
              </a:rPr>
              <a:t>: Xử lý</a:t>
            </a:r>
            <a:r>
              <a:rPr lang="vi-VN" altLang="en-US" sz="2400" smtClean="0">
                <a:latin typeface="Times New Roman" pitchFamily="18" charset="0"/>
                <a:cs typeface="Times New Roman" pitchFamily="18" charset="0"/>
              </a:rPr>
              <a:t> </a:t>
            </a:r>
            <a:r>
              <a:rPr lang="vi-VN" altLang="en-US" sz="2400">
                <a:latin typeface="Times New Roman" pitchFamily="18" charset="0"/>
                <a:cs typeface="Times New Roman" pitchFamily="18" charset="0"/>
              </a:rPr>
              <a:t>âm </a:t>
            </a:r>
            <a:r>
              <a:rPr lang="vi-VN" altLang="en-US" sz="2400" smtClean="0">
                <a:latin typeface="Times New Roman" pitchFamily="18" charset="0"/>
                <a:cs typeface="Times New Roman" pitchFamily="18" charset="0"/>
              </a:rPr>
              <a:t>thanh</a:t>
            </a:r>
            <a:endParaRPr lang="en-US" altLang="en-US" sz="2400" smtClean="0">
              <a:latin typeface="Times New Roman" pitchFamily="18" charset="0"/>
              <a:cs typeface="Times New Roman" pitchFamily="18" charset="0"/>
            </a:endParaRPr>
          </a:p>
          <a:p>
            <a:pPr marL="342900" indent="-342900" algn="just" eaLnBrk="0" hangingPunct="0">
              <a:lnSpc>
                <a:spcPct val="150000"/>
              </a:lnSpc>
              <a:buFont typeface="Wingdings" pitchFamily="2" charset="2"/>
              <a:buChar char="§"/>
            </a:pPr>
            <a:r>
              <a:rPr lang="vi-VN" altLang="en-US" sz="2400" smtClean="0">
                <a:latin typeface="Times New Roman" pitchFamily="18" charset="0"/>
                <a:cs typeface="Times New Roman" pitchFamily="18" charset="0"/>
              </a:rPr>
              <a:t>Card </a:t>
            </a:r>
            <a:r>
              <a:rPr lang="vi-VN" altLang="en-US" sz="2400">
                <a:latin typeface="Times New Roman" pitchFamily="18" charset="0"/>
                <a:cs typeface="Times New Roman" pitchFamily="18" charset="0"/>
              </a:rPr>
              <a:t>Network </a:t>
            </a:r>
            <a:r>
              <a:rPr lang="en-US" altLang="en-US" sz="2400" smtClean="0">
                <a:latin typeface="Times New Roman" pitchFamily="18" charset="0"/>
                <a:cs typeface="Times New Roman" pitchFamily="18" charset="0"/>
              </a:rPr>
              <a:t>(NIC – Network Interface Card): kết nối mạng</a:t>
            </a:r>
          </a:p>
          <a:p>
            <a:pPr marL="342900" indent="-342900" algn="just" eaLnBrk="0" hangingPunct="0">
              <a:lnSpc>
                <a:spcPct val="150000"/>
              </a:lnSpc>
              <a:buFont typeface="Wingdings" pitchFamily="2" charset="2"/>
              <a:buChar char="§"/>
            </a:pPr>
            <a:r>
              <a:rPr lang="vi-VN" altLang="en-US" sz="2400">
                <a:latin typeface="Times New Roman" pitchFamily="18" charset="0"/>
                <a:cs typeface="Times New Roman" pitchFamily="18" charset="0"/>
              </a:rPr>
              <a:t>Card video</a:t>
            </a:r>
            <a:endParaRPr lang="vi-VN" altLang="en-US" sz="2400">
              <a:latin typeface="Times New Roman" pitchFamily="18" charset="0"/>
              <a:cs typeface="Times New Roman" pitchFamily="18" charset="0"/>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168" y="3352020"/>
            <a:ext cx="3603298" cy="2608757"/>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0" y="3290655"/>
            <a:ext cx="2682131" cy="2745774"/>
          </a:xfrm>
          <a:prstGeom prst="rect">
            <a:avLst/>
          </a:prstGeom>
        </p:spPr>
      </p:pic>
    </p:spTree>
    <p:extLst>
      <p:ext uri="{BB962C8B-B14F-4D97-AF65-F5344CB8AC3E}">
        <p14:creationId xmlns:p14="http://schemas.microsoft.com/office/powerpoint/2010/main" val="13818919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Card video</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 typeface="Wingdings" pitchFamily="2" charset="2"/>
              <a:buChar char="§"/>
            </a:pPr>
            <a:r>
              <a:rPr lang="vi-VN" altLang="en-US" sz="2400" smtClean="0">
                <a:latin typeface="Times New Roman" pitchFamily="18" charset="0"/>
                <a:cs typeface="Times New Roman" pitchFamily="18" charset="0"/>
              </a:rPr>
              <a:t>Card </a:t>
            </a:r>
            <a:r>
              <a:rPr lang="vi-VN" altLang="en-US" sz="2400">
                <a:latin typeface="Times New Roman" pitchFamily="18" charset="0"/>
                <a:cs typeface="Times New Roman" pitchFamily="18" charset="0"/>
              </a:rPr>
              <a:t>Video là đổi dữ liệu số của máy tính thành tín hiệu Analog cung cấp cho màn hình.IC - DAC trên Card Video sẽ đổi các bít nhị phân thành tín hiệu về cường độ sáng của các điểm ảnh trên màn hình .</a:t>
            </a:r>
          </a:p>
        </p:txBody>
      </p:sp>
      <p:pic>
        <p:nvPicPr>
          <p:cNvPr id="9" name="Ảnh 112" descr="Ati-Lt-Pro-Video-Card-PCI-VGA-TV-Out-HS-VGA-M-02-">
            <a:extLst>
              <a:ext uri="{FF2B5EF4-FFF2-40B4-BE49-F238E27FC236}">
                <a16:creationId xmlns:a16="http://schemas.microsoft.com/office/drawing/2014/main" xmlns="" id="{300F0901-5CD8-400C-93E3-4A3DE1BB964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38400" y="3581400"/>
            <a:ext cx="3582989" cy="2590800"/>
          </a:xfrm>
          <a:prstGeom prst="rect">
            <a:avLst/>
          </a:prstGeom>
          <a:noFill/>
          <a:ln>
            <a:noFill/>
          </a:ln>
        </p:spPr>
      </p:pic>
    </p:spTree>
    <p:extLst>
      <p:ext uri="{BB962C8B-B14F-4D97-AF65-F5344CB8AC3E}">
        <p14:creationId xmlns:p14="http://schemas.microsoft.com/office/powerpoint/2010/main" val="27436993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K</a:t>
            </a:r>
            <a:r>
              <a:rPr lang="vi-VN" altLang="en-US" sz="3200"/>
              <a:t>he cắm mở rộng</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685800" y="1752600"/>
            <a:ext cx="814623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eaLnBrk="0" hangingPunct="0">
              <a:lnSpc>
                <a:spcPct val="150000"/>
              </a:lnSpc>
              <a:buFont typeface="Wingdings" pitchFamily="2" charset="2"/>
              <a:buChar char="§"/>
            </a:pPr>
            <a:r>
              <a:rPr lang="vi-VN" altLang="en-US" sz="3200" smtClean="0">
                <a:latin typeface="Times New Roman" pitchFamily="18" charset="0"/>
                <a:cs typeface="Times New Roman" pitchFamily="18" charset="0"/>
              </a:rPr>
              <a:t>PCI</a:t>
            </a:r>
            <a:r>
              <a:rPr lang="en-US" altLang="en-US" sz="3200" smtClean="0">
                <a:latin typeface="Times New Roman" pitchFamily="18" charset="0"/>
                <a:cs typeface="Times New Roman" pitchFamily="18" charset="0"/>
              </a:rPr>
              <a:t> (</a:t>
            </a:r>
            <a:r>
              <a:rPr lang="vi-VN" altLang="en-US" sz="3200" smtClean="0">
                <a:latin typeface="Times New Roman" pitchFamily="18" charset="0"/>
                <a:cs typeface="Times New Roman" pitchFamily="18" charset="0"/>
              </a:rPr>
              <a:t>Peripheral </a:t>
            </a:r>
            <a:r>
              <a:rPr lang="vi-VN" altLang="en-US" sz="3200">
                <a:latin typeface="Times New Roman" pitchFamily="18" charset="0"/>
                <a:cs typeface="Times New Roman" pitchFamily="18" charset="0"/>
              </a:rPr>
              <a:t>Component </a:t>
            </a:r>
            <a:r>
              <a:rPr lang="vi-VN" altLang="en-US" sz="3200" smtClean="0">
                <a:latin typeface="Times New Roman" pitchFamily="18" charset="0"/>
                <a:cs typeface="Times New Roman" pitchFamily="18" charset="0"/>
              </a:rPr>
              <a:t>Interconnect</a:t>
            </a:r>
            <a:r>
              <a:rPr lang="en-US" altLang="en-US" sz="3200" smtClean="0">
                <a:latin typeface="Times New Roman" pitchFamily="18" charset="0"/>
                <a:cs typeface="Times New Roman" pitchFamily="18" charset="0"/>
              </a:rPr>
              <a:t>)</a:t>
            </a:r>
          </a:p>
          <a:p>
            <a:pPr marL="457200" indent="-457200" algn="just" eaLnBrk="0" hangingPunct="0">
              <a:lnSpc>
                <a:spcPct val="150000"/>
              </a:lnSpc>
              <a:buFont typeface="Wingdings" pitchFamily="2" charset="2"/>
              <a:buChar char="§"/>
            </a:pPr>
            <a:r>
              <a:rPr lang="vi-VN" altLang="en-US" sz="3200" smtClean="0">
                <a:latin typeface="Times New Roman" pitchFamily="18" charset="0"/>
                <a:cs typeface="Times New Roman" pitchFamily="18" charset="0"/>
              </a:rPr>
              <a:t>ISA </a:t>
            </a:r>
            <a:r>
              <a:rPr lang="en-US" altLang="en-US" sz="3200">
                <a:latin typeface="Times New Roman" pitchFamily="18" charset="0"/>
                <a:cs typeface="Times New Roman" pitchFamily="18" charset="0"/>
              </a:rPr>
              <a:t>(</a:t>
            </a:r>
            <a:r>
              <a:rPr lang="vi-VN" altLang="en-US" sz="3200" smtClean="0">
                <a:latin typeface="Times New Roman" pitchFamily="18" charset="0"/>
                <a:cs typeface="Times New Roman" pitchFamily="18" charset="0"/>
              </a:rPr>
              <a:t>Industry </a:t>
            </a:r>
            <a:r>
              <a:rPr lang="vi-VN" altLang="en-US" sz="3200">
                <a:latin typeface="Times New Roman" pitchFamily="18" charset="0"/>
                <a:cs typeface="Times New Roman" pitchFamily="18" charset="0"/>
              </a:rPr>
              <a:t>Standard Architecture.</a:t>
            </a:r>
          </a:p>
          <a:p>
            <a:pPr marL="457200" indent="-457200" algn="just" eaLnBrk="0" hangingPunct="0">
              <a:lnSpc>
                <a:spcPct val="150000"/>
              </a:lnSpc>
              <a:buFont typeface="Wingdings" pitchFamily="2" charset="2"/>
              <a:buChar char="§"/>
            </a:pPr>
            <a:r>
              <a:rPr lang="vi-VN" altLang="en-US" sz="3200">
                <a:latin typeface="Times New Roman" pitchFamily="18" charset="0"/>
                <a:cs typeface="Times New Roman" pitchFamily="18" charset="0"/>
              </a:rPr>
              <a:t>IDE </a:t>
            </a:r>
            <a:r>
              <a:rPr lang="en-US" altLang="en-US" sz="3200" smtClean="0">
                <a:latin typeface="Times New Roman" pitchFamily="18" charset="0"/>
                <a:cs typeface="Times New Roman" pitchFamily="18" charset="0"/>
              </a:rPr>
              <a:t>(</a:t>
            </a:r>
            <a:r>
              <a:rPr lang="vi-VN" altLang="en-US" sz="3200" smtClean="0">
                <a:latin typeface="Times New Roman" pitchFamily="18" charset="0"/>
                <a:cs typeface="Times New Roman" pitchFamily="18" charset="0"/>
              </a:rPr>
              <a:t>Intergrated </a:t>
            </a:r>
            <a:r>
              <a:rPr lang="vi-VN" altLang="en-US" sz="3200">
                <a:latin typeface="Times New Roman" pitchFamily="18" charset="0"/>
                <a:cs typeface="Times New Roman" pitchFamily="18" charset="0"/>
              </a:rPr>
              <a:t>Drive </a:t>
            </a:r>
            <a:r>
              <a:rPr lang="vi-VN" altLang="en-US" sz="3200" smtClean="0">
                <a:latin typeface="Times New Roman" pitchFamily="18" charset="0"/>
                <a:cs typeface="Times New Roman" pitchFamily="18" charset="0"/>
              </a:rPr>
              <a:t>Electronics</a:t>
            </a:r>
            <a:r>
              <a:rPr lang="en-US" altLang="en-US" sz="3200" smtClean="0">
                <a:latin typeface="Times New Roman" pitchFamily="18" charset="0"/>
                <a:cs typeface="Times New Roman" pitchFamily="18" charset="0"/>
              </a:rPr>
              <a:t>)</a:t>
            </a:r>
            <a:r>
              <a:rPr lang="vi-VN" altLang="en-US" sz="3200" smtClean="0">
                <a:latin typeface="Times New Roman" pitchFamily="18" charset="0"/>
                <a:cs typeface="Times New Roman" pitchFamily="18" charset="0"/>
              </a:rPr>
              <a:t> 40 </a:t>
            </a:r>
            <a:r>
              <a:rPr lang="en-US" altLang="en-US" sz="3200" smtClean="0">
                <a:latin typeface="Times New Roman" pitchFamily="18" charset="0"/>
                <a:cs typeface="Times New Roman" pitchFamily="18" charset="0"/>
              </a:rPr>
              <a:t>pin</a:t>
            </a:r>
            <a:r>
              <a:rPr lang="vi-VN" altLang="en-US" sz="3200" smtClean="0">
                <a:latin typeface="Times New Roman" pitchFamily="18" charset="0"/>
                <a:cs typeface="Times New Roman" pitchFamily="18" charset="0"/>
              </a:rPr>
              <a:t>, </a:t>
            </a:r>
            <a:r>
              <a:rPr lang="en-US" altLang="en-US" sz="3200" smtClean="0">
                <a:latin typeface="Times New Roman" pitchFamily="18" charset="0"/>
                <a:cs typeface="Times New Roman" pitchFamily="18" charset="0"/>
              </a:rPr>
              <a:t>dùng cho HDD</a:t>
            </a:r>
          </a:p>
          <a:p>
            <a:pPr marL="457200" indent="-457200" algn="just" eaLnBrk="0" hangingPunct="0">
              <a:lnSpc>
                <a:spcPct val="150000"/>
              </a:lnSpc>
              <a:buFont typeface="Wingdings" pitchFamily="2" charset="2"/>
              <a:buChar char="§"/>
            </a:pPr>
            <a:r>
              <a:rPr lang="en-US" altLang="en-US" sz="3200" smtClean="0">
                <a:latin typeface="Times New Roman" pitchFamily="18" charset="0"/>
                <a:cs typeface="Times New Roman" pitchFamily="18" charset="0"/>
              </a:rPr>
              <a:t>AGP</a:t>
            </a:r>
          </a:p>
          <a:p>
            <a:pPr marL="457200" indent="-457200" algn="just" eaLnBrk="0" hangingPunct="0">
              <a:lnSpc>
                <a:spcPct val="150000"/>
              </a:lnSpc>
              <a:buFont typeface="Wingdings" pitchFamily="2" charset="2"/>
              <a:buChar char="§"/>
            </a:pPr>
            <a:r>
              <a:rPr lang="en-US" altLang="en-US" sz="3200" smtClean="0">
                <a:latin typeface="Times New Roman" pitchFamily="18" charset="0"/>
                <a:cs typeface="Times New Roman" pitchFamily="18" charset="0"/>
              </a:rPr>
              <a:t>PCI-Express</a:t>
            </a:r>
            <a:endParaRPr lang="vi-VN" altLang="en-US" sz="3200">
              <a:latin typeface="Times New Roman" pitchFamily="18" charset="0"/>
              <a:cs typeface="Times New Roman" pitchFamily="18" charset="0"/>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8918" y="4036212"/>
            <a:ext cx="3832784" cy="2555189"/>
          </a:xfrm>
          <a:prstGeom prst="rect">
            <a:avLst/>
          </a:prstGeom>
        </p:spPr>
      </p:pic>
    </p:spTree>
    <p:extLst>
      <p:ext uri="{BB962C8B-B14F-4D97-AF65-F5344CB8AC3E}">
        <p14:creationId xmlns:p14="http://schemas.microsoft.com/office/powerpoint/2010/main" val="1155688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Các cổng I/O</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976312" y="1595021"/>
            <a:ext cx="7841436"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eaLnBrk="0" hangingPunct="0">
              <a:lnSpc>
                <a:spcPct val="150000"/>
              </a:lnSpc>
              <a:buFont typeface="Wingdings" pitchFamily="2" charset="2"/>
              <a:buChar char="§"/>
            </a:pPr>
            <a:r>
              <a:rPr lang="vi-VN" altLang="en-US">
                <a:latin typeface="Times New Roman" pitchFamily="18" charset="0"/>
                <a:cs typeface="Times New Roman" pitchFamily="18" charset="0"/>
              </a:rPr>
              <a:t>Cổng kết nối nguồn điện (Power)</a:t>
            </a:r>
            <a:endParaRPr lang="en-US" altLang="en-US">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en-US" altLang="en-US" smtClean="0">
                <a:latin typeface="Times New Roman" pitchFamily="18" charset="0"/>
                <a:cs typeface="Times New Roman" pitchFamily="18" charset="0"/>
              </a:rPr>
              <a:t>PS/2: </a:t>
            </a:r>
            <a:r>
              <a:rPr lang="vi-VN" altLang="en-US" smtClean="0">
                <a:latin typeface="Times New Roman" pitchFamily="18" charset="0"/>
                <a:cs typeface="Times New Roman" pitchFamily="18" charset="0"/>
              </a:rPr>
              <a:t>kết </a:t>
            </a:r>
            <a:r>
              <a:rPr lang="vi-VN" altLang="en-US">
                <a:latin typeface="Times New Roman" pitchFamily="18" charset="0"/>
                <a:cs typeface="Times New Roman" pitchFamily="18" charset="0"/>
              </a:rPr>
              <a:t>nối bàn phím và chuột </a:t>
            </a:r>
            <a:endParaRPr lang="en-US" altLang="en-US" smtClean="0">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vi-VN" altLang="en-US" smtClean="0">
                <a:latin typeface="Times New Roman" pitchFamily="18" charset="0"/>
                <a:cs typeface="Times New Roman" pitchFamily="18" charset="0"/>
              </a:rPr>
              <a:t>USB</a:t>
            </a:r>
            <a:r>
              <a:rPr lang="en-US" altLang="en-US" smtClean="0">
                <a:latin typeface="Times New Roman" pitchFamily="18" charset="0"/>
                <a:cs typeface="Times New Roman" pitchFamily="18" charset="0"/>
              </a:rPr>
              <a:t> (2.0/ 3.0)</a:t>
            </a:r>
            <a:endParaRPr lang="en-US" altLang="en-US">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en-US" altLang="en-US" smtClean="0">
                <a:latin typeface="Times New Roman" pitchFamily="18" charset="0"/>
                <a:cs typeface="Times New Roman" pitchFamily="18" charset="0"/>
              </a:rPr>
              <a:t>RJ45: </a:t>
            </a:r>
            <a:r>
              <a:rPr lang="vi-VN" altLang="en-US" smtClean="0">
                <a:latin typeface="Times New Roman" pitchFamily="18" charset="0"/>
                <a:cs typeface="Times New Roman" pitchFamily="18" charset="0"/>
              </a:rPr>
              <a:t>kết </a:t>
            </a:r>
            <a:r>
              <a:rPr lang="vi-VN" altLang="en-US">
                <a:latin typeface="Times New Roman" pitchFamily="18" charset="0"/>
                <a:cs typeface="Times New Roman" pitchFamily="18" charset="0"/>
              </a:rPr>
              <a:t>nối mạng nội bộ (Ethernet, LAN)</a:t>
            </a:r>
            <a:endParaRPr lang="en-US" altLang="en-US">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en-US" altLang="en-US" smtClean="0">
                <a:latin typeface="Times New Roman" pitchFamily="18" charset="0"/>
                <a:cs typeface="Times New Roman" pitchFamily="18" charset="0"/>
              </a:rPr>
              <a:t>Audio: </a:t>
            </a:r>
            <a:r>
              <a:rPr lang="vi-VN" altLang="en-US" smtClean="0">
                <a:latin typeface="Times New Roman" pitchFamily="18" charset="0"/>
                <a:cs typeface="Times New Roman" pitchFamily="18" charset="0"/>
              </a:rPr>
              <a:t>kết </a:t>
            </a:r>
            <a:r>
              <a:rPr lang="vi-VN" altLang="en-US">
                <a:latin typeface="Times New Roman" pitchFamily="18" charset="0"/>
                <a:cs typeface="Times New Roman" pitchFamily="18" charset="0"/>
              </a:rPr>
              <a:t>nối với các thiết bị âm </a:t>
            </a:r>
            <a:r>
              <a:rPr lang="vi-VN" altLang="en-US" smtClean="0">
                <a:latin typeface="Times New Roman" pitchFamily="18" charset="0"/>
                <a:cs typeface="Times New Roman" pitchFamily="18" charset="0"/>
              </a:rPr>
              <a:t>thanh</a:t>
            </a:r>
            <a:endParaRPr lang="en-US" altLang="en-US">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en-US" altLang="en-US" smtClean="0">
                <a:latin typeface="Times New Roman" pitchFamily="18" charset="0"/>
                <a:cs typeface="Times New Roman" pitchFamily="18" charset="0"/>
              </a:rPr>
              <a:t>VGA: </a:t>
            </a:r>
            <a:r>
              <a:rPr lang="vi-VN" altLang="en-US" smtClean="0">
                <a:latin typeface="Times New Roman" pitchFamily="18" charset="0"/>
                <a:cs typeface="Times New Roman" pitchFamily="18" charset="0"/>
              </a:rPr>
              <a:t>kết </a:t>
            </a:r>
            <a:r>
              <a:rPr lang="vi-VN" altLang="en-US">
                <a:latin typeface="Times New Roman" pitchFamily="18" charset="0"/>
                <a:cs typeface="Times New Roman" pitchFamily="18" charset="0"/>
              </a:rPr>
              <a:t>nối với màn </a:t>
            </a:r>
            <a:r>
              <a:rPr lang="vi-VN" altLang="en-US" smtClean="0">
                <a:latin typeface="Times New Roman" pitchFamily="18" charset="0"/>
                <a:cs typeface="Times New Roman" pitchFamily="18" charset="0"/>
              </a:rPr>
              <a:t>hình</a:t>
            </a:r>
            <a:endParaRPr lang="en-US" altLang="en-US" smtClean="0">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vi-VN" altLang="en-US" smtClean="0">
                <a:latin typeface="Times New Roman" pitchFamily="18" charset="0"/>
                <a:cs typeface="Times New Roman" pitchFamily="18" charset="0"/>
              </a:rPr>
              <a:t>S-Video</a:t>
            </a:r>
            <a:r>
              <a:rPr lang="en-US" altLang="en-US" smtClean="0">
                <a:latin typeface="Times New Roman" pitchFamily="18" charset="0"/>
                <a:cs typeface="Times New Roman" pitchFamily="18" charset="0"/>
              </a:rPr>
              <a:t>: </a:t>
            </a:r>
            <a:r>
              <a:rPr lang="vi-VN" altLang="en-US" smtClean="0">
                <a:latin typeface="Times New Roman" pitchFamily="18" charset="0"/>
                <a:cs typeface="Times New Roman" pitchFamily="18" charset="0"/>
              </a:rPr>
              <a:t>kết </a:t>
            </a:r>
            <a:r>
              <a:rPr lang="vi-VN" altLang="en-US">
                <a:latin typeface="Times New Roman" pitchFamily="18" charset="0"/>
                <a:cs typeface="Times New Roman" pitchFamily="18" charset="0"/>
              </a:rPr>
              <a:t>nối tín hiệu </a:t>
            </a:r>
            <a:r>
              <a:rPr lang="vi-VN" altLang="en-US" smtClean="0">
                <a:latin typeface="Times New Roman" pitchFamily="18" charset="0"/>
                <a:cs typeface="Times New Roman" pitchFamily="18" charset="0"/>
              </a:rPr>
              <a:t>video</a:t>
            </a:r>
            <a:endParaRPr lang="en-US" altLang="en-US" smtClean="0">
              <a:latin typeface="Times New Roman" pitchFamily="18" charset="0"/>
              <a:cs typeface="Times New Roman" pitchFamily="18" charset="0"/>
            </a:endParaRPr>
          </a:p>
          <a:p>
            <a:pPr marL="457200" indent="-457200" algn="just" eaLnBrk="0" hangingPunct="0">
              <a:lnSpc>
                <a:spcPct val="150000"/>
              </a:lnSpc>
              <a:buFont typeface="Wingdings" pitchFamily="2" charset="2"/>
              <a:buChar char="§"/>
            </a:pPr>
            <a:r>
              <a:rPr lang="en-US" altLang="en-US" smtClean="0">
                <a:latin typeface="Times New Roman" pitchFamily="18" charset="0"/>
                <a:cs typeface="Times New Roman" pitchFamily="18" charset="0"/>
              </a:rPr>
              <a:t>…</a:t>
            </a:r>
            <a:endParaRPr lang="vi-VN" altLang="en-US">
              <a:latin typeface="Times New Roman" pitchFamily="18" charset="0"/>
              <a:cs typeface="Times New Roman" pitchFamily="18" charset="0"/>
            </a:endParaRPr>
          </a:p>
        </p:txBody>
      </p:sp>
    </p:spTree>
    <p:extLst>
      <p:ext uri="{BB962C8B-B14F-4D97-AF65-F5344CB8AC3E}">
        <p14:creationId xmlns:p14="http://schemas.microsoft.com/office/powerpoint/2010/main" val="37994882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Các loại ổ đĩa</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2426" y="1676400"/>
            <a:ext cx="8799610" cy="2597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Ổ đĩa cứng HDD (Hard Disk Driver): Là thiết bị lưu trữ chính của hệ thống, sử dụng để cài đặt hệ điều hành và các chương trình ứng dụng, đồng thời nó được sữ dụng để lưu trữ dữ liệu</a:t>
            </a:r>
          </a:p>
        </p:txBody>
      </p:sp>
      <p:pic>
        <p:nvPicPr>
          <p:cNvPr id="5" name="Ảnh 12" descr="hđ">
            <a:extLst>
              <a:ext uri="{FF2B5EF4-FFF2-40B4-BE49-F238E27FC236}">
                <a16:creationId xmlns:a16="http://schemas.microsoft.com/office/drawing/2014/main" xmlns="" id="{A0C8D11B-A091-4BD5-97FF-3C1AB49AB34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019300" y="4324350"/>
            <a:ext cx="3238500" cy="2533650"/>
          </a:xfrm>
          <a:prstGeom prst="rect">
            <a:avLst/>
          </a:prstGeom>
          <a:noFill/>
          <a:ln>
            <a:noFill/>
          </a:ln>
        </p:spPr>
      </p:pic>
    </p:spTree>
    <p:extLst>
      <p:ext uri="{BB962C8B-B14F-4D97-AF65-F5344CB8AC3E}">
        <p14:creationId xmlns:p14="http://schemas.microsoft.com/office/powerpoint/2010/main" val="114157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Ổ đĩa CD- ROM</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2426" y="1676400"/>
            <a:ext cx="6292174" cy="518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Là ổ đĩa lưu trữ quang học với dung lượng 640MB, đĩa CD, DVD Rom gọn nhẹ dễ dàng di chuyển đi xa, tuy nhiên chỉ cho phép ghi được một lần, ổ đĩa CD- Rom, DVD-  Rom được sử dụng để cài đặt phần mềm máy tinh, nghe nhạc, xem phim …vv.</a:t>
            </a:r>
          </a:p>
        </p:txBody>
      </p:sp>
      <p:pic>
        <p:nvPicPr>
          <p:cNvPr id="8" name="Ảnh 13">
            <a:extLst>
              <a:ext uri="{FF2B5EF4-FFF2-40B4-BE49-F238E27FC236}">
                <a16:creationId xmlns:a16="http://schemas.microsoft.com/office/drawing/2014/main" xmlns="" id="{02210838-5EB8-4955-B5CA-11BEBAB548D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56350" y="2619375"/>
            <a:ext cx="2562225" cy="809625"/>
          </a:xfrm>
          <a:prstGeom prst="rect">
            <a:avLst/>
          </a:prstGeom>
          <a:noFill/>
          <a:ln>
            <a:noFill/>
          </a:ln>
        </p:spPr>
      </p:pic>
    </p:spTree>
    <p:extLst>
      <p:ext uri="{BB962C8B-B14F-4D97-AF65-F5344CB8AC3E}">
        <p14:creationId xmlns:p14="http://schemas.microsoft.com/office/powerpoint/2010/main" val="2172389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1.3</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vi-VN"/>
              <a:t>Sơ đồ khối </a:t>
            </a:r>
            <a:endParaRPr lang="en-US" altLang="en-US" sz="3200"/>
          </a:p>
        </p:txBody>
      </p:sp>
      <p:pic>
        <p:nvPicPr>
          <p:cNvPr id="9" name="Ảnh 15">
            <a:extLst>
              <a:ext uri="{FF2B5EF4-FFF2-40B4-BE49-F238E27FC236}">
                <a16:creationId xmlns:a16="http://schemas.microsoft.com/office/drawing/2014/main" xmlns="" id="{A8D74D85-05A2-4D4D-94C4-4D81C67DC5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2512" y="1524000"/>
            <a:ext cx="8911487" cy="5334000"/>
          </a:xfrm>
          <a:prstGeom prst="rect">
            <a:avLst/>
          </a:prstGeom>
          <a:noFill/>
          <a:ln>
            <a:noFill/>
          </a:ln>
        </p:spPr>
      </p:pic>
    </p:spTree>
    <p:extLst>
      <p:ext uri="{BB962C8B-B14F-4D97-AF65-F5344CB8AC3E}">
        <p14:creationId xmlns:p14="http://schemas.microsoft.com/office/powerpoint/2010/main" val="1360503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1.3</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vi-VN"/>
              <a:t>Nguyên lý hoạt động</a:t>
            </a:r>
            <a:endParaRPr lang="en-US" altLang="en-US" sz="3200"/>
          </a:p>
        </p:txBody>
      </p:sp>
      <p:pic>
        <p:nvPicPr>
          <p:cNvPr id="9" name="Ảnh 15">
            <a:extLst>
              <a:ext uri="{FF2B5EF4-FFF2-40B4-BE49-F238E27FC236}">
                <a16:creationId xmlns:a16="http://schemas.microsoft.com/office/drawing/2014/main" xmlns="" id="{A8D74D85-05A2-4D4D-94C4-4D81C67DC5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2512" y="1524000"/>
            <a:ext cx="8911487" cy="5334000"/>
          </a:xfrm>
          <a:prstGeom prst="rect">
            <a:avLst/>
          </a:prstGeom>
          <a:noFill/>
          <a:ln>
            <a:noFill/>
          </a:ln>
        </p:spPr>
      </p:pic>
    </p:spTree>
    <p:extLst>
      <p:ext uri="{BB962C8B-B14F-4D97-AF65-F5344CB8AC3E}">
        <p14:creationId xmlns:p14="http://schemas.microsoft.com/office/powerpoint/2010/main" val="2190433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1901825"/>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title"/>
          </p:nvPr>
        </p:nvSpPr>
        <p:spPr/>
        <p:txBody>
          <a:bodyPr/>
          <a:lstStyle/>
          <a:p>
            <a:pPr eaLnBrk="1" hangingPunct="1"/>
            <a:r>
              <a:rPr lang="en-US" altLang="en-US"/>
              <a:t>Câu hỏi</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4188</TotalTime>
  <Words>905</Words>
  <Application>Microsoft Office PowerPoint</Application>
  <PresentationFormat>On-screen Show (4:3)</PresentationFormat>
  <Paragraphs>93</Paragraphs>
  <Slides>22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Default Design</vt:lpstr>
      <vt:lpstr>Image</vt:lpstr>
      <vt:lpstr>BÀI 1: CÁC THÀNH PHẦN CỦA MÁY TÍNH</vt:lpstr>
      <vt:lpstr>Quản lý CPU</vt:lpstr>
      <vt:lpstr>Máy tính thế hệ thứ nhất</vt:lpstr>
      <vt:lpstr>Máy tính thế hệ thứ hai</vt:lpstr>
      <vt:lpstr>Máy tính thế hệ thứ ba</vt:lpstr>
      <vt:lpstr>Máy tính thế hệ thứ tư</vt:lpstr>
      <vt:lpstr>Osborne 1 (1981) laptop đầu tiên</vt:lpstr>
      <vt:lpstr>Cấu tạo và chức năng của một máy tính</vt:lpstr>
      <vt:lpstr>Bộ nguồn (PSU)</vt:lpstr>
      <vt:lpstr>Bảng mạch chính (Mainboard )</vt:lpstr>
      <vt:lpstr>Bộ vi xử lý (CPU - Central processing Unit)</vt:lpstr>
      <vt:lpstr>Bộ nhớ</vt:lpstr>
      <vt:lpstr>Các card</vt:lpstr>
      <vt:lpstr>Các card</vt:lpstr>
      <vt:lpstr>Card video</vt:lpstr>
      <vt:lpstr>Khe cắm mở rộng</vt:lpstr>
      <vt:lpstr>Các cổng I/O</vt:lpstr>
      <vt:lpstr>Các loại ổ đĩa</vt:lpstr>
      <vt:lpstr>Ổ đĩa CD- ROM</vt:lpstr>
      <vt:lpstr>Sơ đồ khối </vt:lpstr>
      <vt:lpstr>Nguyên lý hoạt động</vt:lpstr>
      <vt:lpstr>Câu hỏi</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nvdon</cp:lastModifiedBy>
  <cp:revision>197</cp:revision>
  <dcterms:created xsi:type="dcterms:W3CDTF">2004-07-21T02:43:03Z</dcterms:created>
  <dcterms:modified xsi:type="dcterms:W3CDTF">2019-03-23T03:06:43Z</dcterms:modified>
</cp:coreProperties>
</file>